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9" r:id="rId2"/>
    <p:sldMasterId id="2147483660" r:id="rId3"/>
    <p:sldMasterId id="2147483695" r:id="rId4"/>
  </p:sldMasterIdLst>
  <p:notesMasterIdLst>
    <p:notesMasterId r:id="rId31"/>
  </p:notesMasterIdLst>
  <p:sldIdLst>
    <p:sldId id="3099" r:id="rId5"/>
    <p:sldId id="3096" r:id="rId6"/>
    <p:sldId id="3076" r:id="rId7"/>
    <p:sldId id="524" r:id="rId8"/>
    <p:sldId id="1808" r:id="rId9"/>
    <p:sldId id="3155" r:id="rId10"/>
    <p:sldId id="3177" r:id="rId11"/>
    <p:sldId id="3176" r:id="rId12"/>
    <p:sldId id="3194" r:id="rId13"/>
    <p:sldId id="3187" r:id="rId14"/>
    <p:sldId id="3188" r:id="rId15"/>
    <p:sldId id="3191" r:id="rId16"/>
    <p:sldId id="3195" r:id="rId17"/>
    <p:sldId id="3197" r:id="rId18"/>
    <p:sldId id="3196" r:id="rId19"/>
    <p:sldId id="3143" r:id="rId20"/>
    <p:sldId id="3165" r:id="rId21"/>
    <p:sldId id="3166" r:id="rId22"/>
    <p:sldId id="3167" r:id="rId23"/>
    <p:sldId id="3168" r:id="rId24"/>
    <p:sldId id="3144" r:id="rId25"/>
    <p:sldId id="3169" r:id="rId26"/>
    <p:sldId id="3171" r:id="rId27"/>
    <p:sldId id="3172" r:id="rId28"/>
    <p:sldId id="3198" r:id="rId29"/>
    <p:sldId id="3087" r:id="rId30"/>
  </p:sldIdLst>
  <p:sldSz cx="12192000" cy="6858000"/>
  <p:notesSz cx="6786563" cy="9923463"/>
  <p:embeddedFontLst>
    <p:embeddedFont>
      <p:font typeface="경기천년바탕 Bold" panose="02020803020101020101" pitchFamily="18" charset="-127"/>
      <p:bold r:id="rId32"/>
    </p:embeddedFont>
    <p:embeddedFont>
      <p:font typeface="Arial Nova" panose="020B0600000101010101" charset="-127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경기천년제목 Medium" panose="02020603020101020101" pitchFamily="18" charset="-127"/>
      <p:regular r:id="rId41"/>
    </p:embeddedFont>
    <p:embeddedFont>
      <p:font typeface="HY헤드라인M" panose="02030600000101010101" pitchFamily="18" charset="-127"/>
      <p:regular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경기천년제목 Bold" panose="02020803020101020101" pitchFamily="18" charset="-127"/>
      <p:bold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경기천년바탕 Regular" panose="02020503020101020101" pitchFamily="18" charset="-127"/>
      <p:regular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413" userDrawn="1">
          <p15:clr>
            <a:srgbClr val="A4A3A4"/>
          </p15:clr>
        </p15:guide>
        <p15:guide id="5" orient="horz" pos="4065" userDrawn="1">
          <p15:clr>
            <a:srgbClr val="A4A3A4"/>
          </p15:clr>
        </p15:guide>
        <p15:guide id="11" orient="horz" pos="1797" userDrawn="1">
          <p15:clr>
            <a:srgbClr val="A4A3A4"/>
          </p15:clr>
        </p15:guide>
        <p15:guide id="12" pos="267" userDrawn="1">
          <p15:clr>
            <a:srgbClr val="A4A3A4"/>
          </p15:clr>
        </p15:guide>
        <p15:guide id="14" orient="horz" userDrawn="1">
          <p15:clr>
            <a:srgbClr val="A4A3A4"/>
          </p15:clr>
        </p15:guide>
        <p15:guide id="15" orient="horz" pos="210" userDrawn="1">
          <p15:clr>
            <a:srgbClr val="A4A3A4"/>
          </p15:clr>
        </p15:guide>
        <p15:guide id="17" orient="horz" pos="3793" userDrawn="1">
          <p15:clr>
            <a:srgbClr val="A4A3A4"/>
          </p15:clr>
        </p15:guide>
        <p15:guide id="18" orient="horz" pos="2750" userDrawn="1">
          <p15:clr>
            <a:srgbClr val="A4A3A4"/>
          </p15:clr>
        </p15:guide>
        <p15:guide id="19" pos="3840" userDrawn="1">
          <p15:clr>
            <a:srgbClr val="A4A3A4"/>
          </p15:clr>
        </p15:guide>
        <p15:guide id="20" orient="horz" pos="1117" userDrawn="1">
          <p15:clr>
            <a:srgbClr val="A4A3A4"/>
          </p15:clr>
        </p15:guide>
        <p15:guide id="21" orient="horz" pos="1344" userDrawn="1">
          <p15:clr>
            <a:srgbClr val="A4A3A4"/>
          </p15:clr>
        </p15:guide>
        <p15:guide id="2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 userDrawn="1">
          <p15:clr>
            <a:srgbClr val="A4A3A4"/>
          </p15:clr>
        </p15:guide>
        <p15:guide id="2" pos="21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008000"/>
    <a:srgbClr val="AF841A"/>
    <a:srgbClr val="EED18A"/>
    <a:srgbClr val="31859C"/>
    <a:srgbClr val="0000FF"/>
    <a:srgbClr val="0051A3"/>
    <a:srgbClr val="C66F97"/>
    <a:srgbClr val="93CDDD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57" autoAdjust="0"/>
    <p:restoredTop sz="93848" autoAdjust="0"/>
  </p:normalViewPr>
  <p:slideViewPr>
    <p:cSldViewPr>
      <p:cViewPr varScale="1">
        <p:scale>
          <a:sx n="79" d="100"/>
          <a:sy n="79" d="100"/>
        </p:scale>
        <p:origin x="1027" y="29"/>
      </p:cViewPr>
      <p:guideLst>
        <p:guide pos="7413"/>
        <p:guide orient="horz" pos="4065"/>
        <p:guide orient="horz" pos="1797"/>
        <p:guide pos="267"/>
        <p:guide orient="horz"/>
        <p:guide orient="horz" pos="210"/>
        <p:guide orient="horz" pos="3793"/>
        <p:guide orient="horz" pos="2750"/>
        <p:guide pos="3840"/>
        <p:guide orient="horz" pos="1117"/>
        <p:guide orient="horz" pos="1344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54" y="-84"/>
      </p:cViewPr>
      <p:guideLst>
        <p:guide orient="horz" pos="3125"/>
        <p:guide pos="21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6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1249" cy="497174"/>
          </a:xfrm>
          <a:prstGeom prst="rect">
            <a:avLst/>
          </a:prstGeom>
        </p:spPr>
        <p:txBody>
          <a:bodyPr vert="horz" lIns="88123" tIns="44061" rIns="88123" bIns="44061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3800" y="1"/>
            <a:ext cx="2941249" cy="497174"/>
          </a:xfrm>
          <a:prstGeom prst="rect">
            <a:avLst/>
          </a:prstGeom>
        </p:spPr>
        <p:txBody>
          <a:bodyPr vert="horz" lIns="88123" tIns="44061" rIns="88123" bIns="44061" rtlCol="0"/>
          <a:lstStyle>
            <a:lvl1pPr algn="r">
              <a:defRPr sz="1100"/>
            </a:lvl1pPr>
          </a:lstStyle>
          <a:p>
            <a:fld id="{62BB249C-10E6-41D2-AFD6-3ADFC5B433E3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1241425"/>
            <a:ext cx="59547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23" tIns="44061" rIns="88123" bIns="4406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8050" y="4776254"/>
            <a:ext cx="5430464" cy="3906584"/>
          </a:xfrm>
          <a:prstGeom prst="rect">
            <a:avLst/>
          </a:prstGeom>
        </p:spPr>
        <p:txBody>
          <a:bodyPr vert="horz" lIns="88123" tIns="44061" rIns="88123" bIns="4406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6291"/>
            <a:ext cx="2941249" cy="497174"/>
          </a:xfrm>
          <a:prstGeom prst="rect">
            <a:avLst/>
          </a:prstGeom>
        </p:spPr>
        <p:txBody>
          <a:bodyPr vert="horz" lIns="88123" tIns="44061" rIns="88123" bIns="44061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3800" y="9426291"/>
            <a:ext cx="2941249" cy="497174"/>
          </a:xfrm>
          <a:prstGeom prst="rect">
            <a:avLst/>
          </a:prstGeom>
        </p:spPr>
        <p:txBody>
          <a:bodyPr vert="horz" lIns="88123" tIns="44061" rIns="88123" bIns="44061" rtlCol="0" anchor="b"/>
          <a:lstStyle>
            <a:lvl1pPr algn="r">
              <a:defRPr sz="1100"/>
            </a:lvl1pPr>
          </a:lstStyle>
          <a:p>
            <a:fld id="{68876036-9D35-4423-AC6F-AE3F77E8669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95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76036-9D35-4423-AC6F-AE3F77E8669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54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Case 1</a:t>
            </a:r>
          </a:p>
          <a:p>
            <a:r>
              <a:rPr lang="en-US" altLang="ko-KR" dirty="0"/>
              <a:t>19 </a:t>
            </a:r>
            <a:r>
              <a:rPr lang="ko-KR" altLang="en-US" dirty="0"/>
              <a:t>년 환경단체와 네덜란드 시민 </a:t>
            </a:r>
            <a:r>
              <a:rPr lang="en-US" altLang="ko-KR" dirty="0"/>
              <a:t>1</a:t>
            </a:r>
            <a:r>
              <a:rPr lang="ko-KR" altLang="en-US" dirty="0"/>
              <a:t>만</a:t>
            </a:r>
            <a:r>
              <a:rPr lang="en-US" altLang="ko-KR" dirty="0"/>
              <a:t>7000 </a:t>
            </a:r>
            <a:r>
              <a:rPr lang="ko-KR" altLang="en-US" dirty="0"/>
              <a:t>여 명이 </a:t>
            </a:r>
            <a:r>
              <a:rPr lang="en-US" altLang="ko-KR" dirty="0"/>
              <a:t>Shell</a:t>
            </a:r>
            <a:r>
              <a:rPr lang="ko-KR" altLang="en-US" dirty="0"/>
              <a:t>의 </a:t>
            </a:r>
            <a:r>
              <a:rPr lang="en-US" altLang="ko-KR" dirty="0"/>
              <a:t>GHG </a:t>
            </a:r>
            <a:r>
              <a:rPr lang="ko-KR" altLang="en-US" dirty="0"/>
              <a:t>배출 저감 의무 위반을 주장한 소송에 대해 </a:t>
            </a:r>
            <a:r>
              <a:rPr lang="en-US" altLang="ko-KR" dirty="0"/>
              <a:t>21.5. </a:t>
            </a:r>
            <a:r>
              <a:rPr lang="ko-KR" altLang="en-US" dirty="0"/>
              <a:t>네덜란드 법원이 ‘</a:t>
            </a:r>
            <a:r>
              <a:rPr lang="en-US" altLang="ko-KR" dirty="0"/>
              <a:t>Duty of Care’ </a:t>
            </a:r>
            <a:r>
              <a:rPr lang="ko-KR" altLang="en-US" dirty="0"/>
              <a:t>조항을 근거로 </a:t>
            </a:r>
            <a:r>
              <a:rPr lang="en-US" altLang="ko-KR" dirty="0"/>
              <a:t>Shell </a:t>
            </a:r>
            <a:r>
              <a:rPr lang="ko-KR" altLang="en-US" dirty="0"/>
              <a:t>의 의무 위반을 인정함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법원은 </a:t>
            </a:r>
            <a:r>
              <a:rPr lang="en-US" altLang="ko-KR" dirty="0"/>
              <a:t>Shell </a:t>
            </a:r>
            <a:r>
              <a:rPr lang="ko-KR" altLang="en-US" dirty="0"/>
              <a:t>에 ’</a:t>
            </a:r>
            <a:r>
              <a:rPr lang="en-US" altLang="ko-KR" dirty="0"/>
              <a:t>30</a:t>
            </a:r>
            <a:r>
              <a:rPr lang="ko-KR" altLang="en-US" dirty="0"/>
              <a:t>년 말까지 글로벌 탄소 배출량을 </a:t>
            </a:r>
            <a:r>
              <a:rPr lang="en-US" altLang="ko-KR" dirty="0"/>
              <a:t>19</a:t>
            </a:r>
            <a:r>
              <a:rPr lang="ko-KR" altLang="en-US" dirty="0"/>
              <a:t>년 대비 </a:t>
            </a:r>
            <a:r>
              <a:rPr lang="en-US" altLang="ko-KR" dirty="0"/>
              <a:t>45% </a:t>
            </a:r>
            <a:r>
              <a:rPr lang="ko-KR" altLang="en-US" dirty="0"/>
              <a:t>저감하도록 명령함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Case 2</a:t>
            </a:r>
          </a:p>
          <a:p>
            <a:r>
              <a:rPr lang="ko-KR" altLang="en-US" dirty="0"/>
              <a:t>전직 여성 임원 </a:t>
            </a:r>
            <a:r>
              <a:rPr lang="en-US" altLang="ko-KR" dirty="0"/>
              <a:t>3</a:t>
            </a:r>
            <a:r>
              <a:rPr lang="ko-KR" altLang="en-US" dirty="0"/>
              <a:t>명이 임금 성차별로 구글에 소를 제기한 사건으로</a:t>
            </a:r>
          </a:p>
          <a:p>
            <a:r>
              <a:rPr lang="ko-KR" altLang="en-US" dirty="0"/>
              <a:t>이전 근무 회사에서 부당한 급여 차별이 있었으나 구글이 이를 정정하지 않고 그대로 적용하여 계약한 것이 임금 성차별로 이슈화 </a:t>
            </a:r>
            <a:r>
              <a:rPr lang="en-US" altLang="ko-KR" dirty="0"/>
              <a:t>, 22.6.11. </a:t>
            </a:r>
            <a:r>
              <a:rPr lang="ko-KR" altLang="en-US" dirty="0"/>
              <a:t>합의안이 도출됨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Case 3</a:t>
            </a:r>
          </a:p>
          <a:p>
            <a:r>
              <a:rPr lang="ko-KR" altLang="en-US" dirty="0"/>
              <a:t>소액주주인 원고는 메타가 지배주주를 위해 자사 수익만을 극대화하는 경영전략을 추구하여 시장에 부정적 외부 효과를 일으킴으로써 약 </a:t>
            </a:r>
            <a:r>
              <a:rPr lang="en-US" altLang="ko-KR" dirty="0"/>
              <a:t>28% </a:t>
            </a:r>
            <a:r>
              <a:rPr lang="ko-KR" altLang="en-US" dirty="0"/>
              <a:t>에 해당하는 소액주주의 이익을 침해했다고 </a:t>
            </a:r>
            <a:r>
              <a:rPr lang="en-US" altLang="ko-KR" dirty="0"/>
              <a:t>22.10.3 </a:t>
            </a:r>
            <a:r>
              <a:rPr lang="ko-KR" altLang="en-US" dirty="0"/>
              <a:t>미국 </a:t>
            </a:r>
            <a:r>
              <a:rPr lang="ko-KR" altLang="en-US" dirty="0" err="1"/>
              <a:t>델라웨어주</a:t>
            </a:r>
            <a:r>
              <a:rPr lang="ko-KR" altLang="en-US" dirty="0"/>
              <a:t> </a:t>
            </a:r>
            <a:r>
              <a:rPr lang="ko-KR" altLang="en-US" dirty="0" err="1"/>
              <a:t>형평법</a:t>
            </a:r>
            <a:r>
              <a:rPr lang="ko-KR" altLang="en-US" dirty="0"/>
              <a:t> 법원에 소를 제기함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76036-9D35-4423-AC6F-AE3F77E8669A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511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ESG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투자에 대한 다양한 분류법이 존재하나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, GSIA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ans KR"/>
              </a:rPr>
              <a:t>가 제시한 투자 전략에 기반한 분류가 가장 일반적으로 사용되는 방법이다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76036-9D35-4423-AC6F-AE3F77E8669A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26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76036-9D35-4423-AC6F-AE3F77E8669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162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리스크 관리 프로세스를 △위기요인 식별</a:t>
            </a:r>
            <a:r>
              <a:rPr lang="en-US" altLang="ko-KR" dirty="0"/>
              <a:t>, △</a:t>
            </a:r>
            <a:r>
              <a:rPr lang="ko-KR" altLang="en-US" dirty="0"/>
              <a:t>예방활동</a:t>
            </a:r>
            <a:r>
              <a:rPr lang="en-US" altLang="ko-KR" dirty="0"/>
              <a:t>, △</a:t>
            </a:r>
            <a:r>
              <a:rPr lang="ko-KR" altLang="en-US" dirty="0"/>
              <a:t>위기대응</a:t>
            </a:r>
            <a:r>
              <a:rPr lang="en-US" altLang="ko-KR" dirty="0"/>
              <a:t>, △</a:t>
            </a:r>
            <a:r>
              <a:rPr lang="ko-KR" altLang="en-US" dirty="0"/>
              <a:t>사후복구 등 네 개 분야로 체계화했다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위기대응 영역은 업종 특성에 맞게 △생산가동 중단</a:t>
            </a:r>
            <a:r>
              <a:rPr lang="en-US" altLang="ko-KR" dirty="0"/>
              <a:t>, △</a:t>
            </a:r>
            <a:r>
              <a:rPr lang="ko-KR" altLang="en-US" dirty="0"/>
              <a:t>정보보안</a:t>
            </a:r>
            <a:r>
              <a:rPr lang="en-US" altLang="ko-KR" dirty="0"/>
              <a:t>, △</a:t>
            </a:r>
            <a:r>
              <a:rPr lang="ko-KR" altLang="en-US" dirty="0"/>
              <a:t>정보시스템 장애</a:t>
            </a:r>
            <a:r>
              <a:rPr lang="en-US" altLang="ko-KR" dirty="0"/>
              <a:t>, △</a:t>
            </a:r>
            <a:r>
              <a:rPr lang="ko-KR" altLang="en-US" dirty="0"/>
              <a:t>환경보건 △인적 재난</a:t>
            </a:r>
            <a:r>
              <a:rPr lang="en-US" altLang="ko-KR" dirty="0"/>
              <a:t>, △</a:t>
            </a:r>
            <a:r>
              <a:rPr lang="ko-KR" altLang="en-US" dirty="0"/>
              <a:t>생산기반 시설재해</a:t>
            </a:r>
            <a:r>
              <a:rPr lang="en-US" altLang="ko-KR" dirty="0"/>
              <a:t>, △</a:t>
            </a:r>
            <a:r>
              <a:rPr lang="ko-KR" altLang="en-US" dirty="0"/>
              <a:t>이해관계자 갈등 등 </a:t>
            </a:r>
            <a:r>
              <a:rPr lang="en-US" altLang="ko-KR" dirty="0"/>
              <a:t>7</a:t>
            </a:r>
            <a:r>
              <a:rPr lang="ko-KR" altLang="en-US" dirty="0"/>
              <a:t>대 영역으로 구분하고 </a:t>
            </a:r>
            <a:r>
              <a:rPr lang="en-US" altLang="ko-KR" dirty="0"/>
              <a:t>15</a:t>
            </a:r>
            <a:r>
              <a:rPr lang="ko-KR" altLang="en-US" dirty="0"/>
              <a:t>대 핵심 리스크를 선정해 체계적으로 관리한다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76036-9D35-4423-AC6F-AE3F77E8669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279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KoPubBatangPL"/>
              </a:rPr>
              <a:t>리스크 관리 프로세스를 △위기요인 식별</a:t>
            </a:r>
            <a:r>
              <a:rPr lang="en-US" altLang="ko-KR" sz="1800" b="0" i="0" u="none" strike="noStrike" baseline="0" dirty="0">
                <a:latin typeface="KoPubBatangPL"/>
              </a:rPr>
              <a:t>, △</a:t>
            </a:r>
            <a:r>
              <a:rPr lang="ko-KR" altLang="en-US" sz="1800" b="0" i="0" u="none" strike="noStrike" baseline="0" dirty="0">
                <a:latin typeface="KoPubBatangPL"/>
              </a:rPr>
              <a:t>예방활동</a:t>
            </a:r>
            <a:r>
              <a:rPr lang="en-US" altLang="ko-KR" sz="1800" b="0" i="0" u="none" strike="noStrike" baseline="0" dirty="0">
                <a:latin typeface="KoPubBatangPL"/>
              </a:rPr>
              <a:t>, △</a:t>
            </a:r>
            <a:r>
              <a:rPr lang="ko-KR" altLang="en-US" sz="1800" b="0" i="0" u="none" strike="noStrike" baseline="0" dirty="0">
                <a:latin typeface="KoPubBatangPL"/>
              </a:rPr>
              <a:t>위기대응</a:t>
            </a:r>
            <a:r>
              <a:rPr lang="en-US" altLang="ko-KR" sz="1800" b="0" i="0" u="none" strike="noStrike" baseline="0" dirty="0">
                <a:latin typeface="KoPubBatangPL"/>
              </a:rPr>
              <a:t>, △</a:t>
            </a:r>
            <a:r>
              <a:rPr lang="ko-KR" altLang="en-US" sz="1800" b="0" i="0" u="none" strike="noStrike" baseline="0" dirty="0">
                <a:latin typeface="KoPubBatangPL"/>
              </a:rPr>
              <a:t>사후복구 등 네 개 분야로 체계화했다</a:t>
            </a:r>
            <a:r>
              <a:rPr lang="en-US" altLang="ko-KR" sz="1800" b="0" i="0" u="none" strike="noStrike" baseline="0" dirty="0">
                <a:latin typeface="KoPubBatangPL"/>
              </a:rPr>
              <a:t>. </a:t>
            </a:r>
          </a:p>
          <a:p>
            <a:pPr algn="l"/>
            <a:r>
              <a:rPr lang="ko-KR" altLang="en-US" sz="1800" b="0" i="0" u="none" strike="noStrike" baseline="0" dirty="0">
                <a:latin typeface="KoPubBatangPL"/>
              </a:rPr>
              <a:t>위기대응 영역은 업종 특성에 맞게 △생산가동 중단</a:t>
            </a:r>
            <a:r>
              <a:rPr lang="en-US" altLang="ko-KR" sz="1800" b="0" i="0" u="none" strike="noStrike" baseline="0" dirty="0">
                <a:latin typeface="KoPubBatangPL"/>
              </a:rPr>
              <a:t>, △</a:t>
            </a:r>
            <a:r>
              <a:rPr lang="ko-KR" altLang="en-US" sz="1800" b="0" i="0" u="none" strike="noStrike" baseline="0" dirty="0">
                <a:latin typeface="KoPubBatangPL"/>
              </a:rPr>
              <a:t>정보보안</a:t>
            </a:r>
            <a:r>
              <a:rPr lang="en-US" altLang="ko-KR" sz="1800" b="0" i="0" u="none" strike="noStrike" baseline="0" dirty="0">
                <a:latin typeface="KoPubBatangPL"/>
              </a:rPr>
              <a:t>, △</a:t>
            </a:r>
            <a:r>
              <a:rPr lang="ko-KR" altLang="en-US" sz="1800" b="0" i="0" u="none" strike="noStrike" baseline="0" dirty="0">
                <a:latin typeface="KoPubBatangPL"/>
              </a:rPr>
              <a:t>정</a:t>
            </a:r>
          </a:p>
          <a:p>
            <a:pPr algn="l"/>
            <a:r>
              <a:rPr lang="ko-KR" altLang="en-US" sz="1800" b="0" i="0" u="none" strike="noStrike" baseline="0" dirty="0">
                <a:latin typeface="KoPubBatangPL"/>
              </a:rPr>
              <a:t>보시스템 장애</a:t>
            </a:r>
            <a:r>
              <a:rPr lang="en-US" altLang="ko-KR" sz="1800" b="0" i="0" u="none" strike="noStrike" baseline="0" dirty="0">
                <a:latin typeface="KoPubBatangPL"/>
              </a:rPr>
              <a:t>, △</a:t>
            </a:r>
            <a:r>
              <a:rPr lang="ko-KR" altLang="en-US" sz="1800" b="0" i="0" u="none" strike="noStrike" baseline="0" dirty="0">
                <a:latin typeface="KoPubBatangPL"/>
              </a:rPr>
              <a:t>환경보건 △인적 재난</a:t>
            </a:r>
            <a:r>
              <a:rPr lang="en-US" altLang="ko-KR" sz="1800" b="0" i="0" u="none" strike="noStrike" baseline="0" dirty="0">
                <a:latin typeface="KoPubBatangPL"/>
              </a:rPr>
              <a:t>, △</a:t>
            </a:r>
            <a:r>
              <a:rPr lang="ko-KR" altLang="en-US" sz="1800" b="0" i="0" u="none" strike="noStrike" baseline="0" dirty="0">
                <a:latin typeface="KoPubBatangPL"/>
              </a:rPr>
              <a:t>생산기반 시설재해</a:t>
            </a:r>
            <a:r>
              <a:rPr lang="en-US" altLang="ko-KR" sz="1800" b="0" i="0" u="none" strike="noStrike" baseline="0" dirty="0">
                <a:latin typeface="KoPubBatangPL"/>
              </a:rPr>
              <a:t>, △</a:t>
            </a:r>
            <a:r>
              <a:rPr lang="ko-KR" altLang="en-US" sz="1800" b="0" i="0" u="none" strike="noStrike" baseline="0" dirty="0">
                <a:latin typeface="KoPubBatangPL"/>
              </a:rPr>
              <a:t>이해관계자 갈등 등 </a:t>
            </a:r>
            <a:r>
              <a:rPr lang="en-US" altLang="ko-KR" sz="1800" b="0" i="0" u="none" strike="noStrike" baseline="0" dirty="0">
                <a:latin typeface="KoPubBatangPL"/>
              </a:rPr>
              <a:t>7</a:t>
            </a:r>
            <a:r>
              <a:rPr lang="ko-KR" altLang="en-US" sz="1800" b="0" i="0" u="none" strike="noStrike" baseline="0" dirty="0">
                <a:latin typeface="KoPubBatangPL"/>
              </a:rPr>
              <a:t>대 영역으로 구분하고 </a:t>
            </a:r>
            <a:r>
              <a:rPr lang="en-US" altLang="ko-KR" sz="1800" b="0" i="0" u="none" strike="noStrike" baseline="0" dirty="0">
                <a:latin typeface="KoPubBatangPL"/>
              </a:rPr>
              <a:t>15</a:t>
            </a:r>
            <a:r>
              <a:rPr lang="ko-KR" altLang="en-US" sz="1800" b="0" i="0" u="none" strike="noStrike" baseline="0" dirty="0">
                <a:latin typeface="KoPubBatangPL"/>
              </a:rPr>
              <a:t>대 핵심 리스크를 선정해 체계적으로 관리한다</a:t>
            </a:r>
            <a:r>
              <a:rPr lang="en-US" altLang="ko-KR" sz="1800" b="0" i="0" u="none" strike="noStrike" baseline="0" dirty="0">
                <a:latin typeface="KoPubBatangPL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76036-9D35-4423-AC6F-AE3F77E8669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5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76036-9D35-4423-AC6F-AE3F77E8669A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087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76036-9D35-4423-AC6F-AE3F77E8669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479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76036-9D35-4423-AC6F-AE3F77E8669A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317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76036-9D35-4423-AC6F-AE3F77E8669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306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부패에 관한 무관용 정책 이행 사례</a:t>
            </a:r>
            <a:r>
              <a:rPr lang="en-US" altLang="ko-KR" dirty="0"/>
              <a:t>: </a:t>
            </a:r>
          </a:p>
          <a:p>
            <a:pPr algn="l"/>
            <a:r>
              <a:rPr lang="ko-KR" altLang="en-US" dirty="0"/>
              <a:t>미얀마에서 교통 경찰이나 도로 교통 지자체가 </a:t>
            </a:r>
            <a:r>
              <a:rPr lang="en-US" altLang="ko-KR" dirty="0" err="1"/>
              <a:t>CocaCola</a:t>
            </a:r>
            <a:r>
              <a:rPr lang="en-US" altLang="ko-KR" dirty="0"/>
              <a:t> </a:t>
            </a:r>
            <a:r>
              <a:rPr lang="ko-KR" altLang="en-US" dirty="0"/>
              <a:t>트럭을 운전하는 기사들에게 뇌물을 요구하거나 받는 사례가 자주 발생함에 따라</a:t>
            </a:r>
            <a:r>
              <a:rPr lang="en-US" altLang="ko-KR" dirty="0"/>
              <a:t>, </a:t>
            </a:r>
            <a:r>
              <a:rPr lang="en-US" altLang="ko-KR" dirty="0" err="1"/>
              <a:t>CocaCola</a:t>
            </a:r>
            <a:r>
              <a:rPr lang="ko-KR" altLang="en-US" dirty="0"/>
              <a:t>는 운전 기사들에게 부패에 관한 무관용 선언 내용을 명시한 ‘부패방지 카드</a:t>
            </a:r>
            <a:r>
              <a:rPr lang="en-US" altLang="ko-KR" dirty="0"/>
              <a:t>(anti-corruption card)’</a:t>
            </a:r>
            <a:r>
              <a:rPr lang="ko-KR" altLang="en-US" dirty="0"/>
              <a:t>를 제공하였다</a:t>
            </a:r>
            <a:r>
              <a:rPr lang="en-US" altLang="ko-KR" dirty="0"/>
              <a:t>. </a:t>
            </a:r>
            <a:r>
              <a:rPr lang="ko-KR" altLang="en-US" dirty="0"/>
              <a:t>이 카드에는 ‘</a:t>
            </a:r>
            <a:r>
              <a:rPr lang="en-US" altLang="ko-KR" dirty="0" err="1"/>
              <a:t>CocaCola</a:t>
            </a:r>
            <a:r>
              <a:rPr lang="ko-KR" altLang="en-US" dirty="0"/>
              <a:t>에 고용된 모든 운전자는 어떠한 형태의 뇌물 또는 지원금도 받지 않을 것이며</a:t>
            </a:r>
            <a:r>
              <a:rPr lang="en-US" altLang="ko-KR" dirty="0"/>
              <a:t>, </a:t>
            </a:r>
            <a:r>
              <a:rPr lang="ko-KR" altLang="en-US" dirty="0"/>
              <a:t>이는 부패방지법 위반 사항으로 반드시 경영진에게 보고해야 </a:t>
            </a:r>
            <a:r>
              <a:rPr lang="ko-KR" altLang="en-US" dirty="0" err="1"/>
              <a:t>한다’는</a:t>
            </a:r>
            <a:r>
              <a:rPr lang="ko-KR" altLang="en-US" dirty="0"/>
              <a:t> 내용이 영어와 버마어로 명시되어 있다</a:t>
            </a:r>
            <a:r>
              <a:rPr lang="en-US" altLang="ko-KR" dirty="0"/>
              <a:t>. </a:t>
            </a: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운전자들은 뇌물 요구 상황에 직면할 때마다 즉시 반부패 카드를 제시했고</a:t>
            </a:r>
            <a:r>
              <a:rPr lang="en-US" altLang="ko-KR" dirty="0"/>
              <a:t>, </a:t>
            </a:r>
            <a:r>
              <a:rPr lang="ko-KR" altLang="en-US" dirty="0"/>
              <a:t>시간이 지남에 따라 경찰들의 뇌물 요구 사례가 뚜렷하게 감소한 긍정적인 결과를 도출한 바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76036-9D35-4423-AC6F-AE3F77E8669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08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62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2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50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13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939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501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27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030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398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380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2192000" cy="6856560"/>
            <a:chOff x="0" y="0"/>
            <a:chExt cx="10693400" cy="7559675"/>
          </a:xfrm>
        </p:grpSpPr>
        <p:sp>
          <p:nvSpPr>
            <p:cNvPr id="4" name="직사각형 3"/>
            <p:cNvSpPr/>
            <p:nvPr/>
          </p:nvSpPr>
          <p:spPr>
            <a:xfrm rot="10800000">
              <a:off x="0" y="0"/>
              <a:ext cx="10693400" cy="755967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215">
                <a:solidFill>
                  <a:prstClr val="black"/>
                </a:solidFill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98437" y="936315"/>
              <a:ext cx="10296526" cy="6372709"/>
            </a:xfrm>
            <a:prstGeom prst="roundRect">
              <a:avLst>
                <a:gd name="adj" fmla="val 587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215">
                <a:solidFill>
                  <a:prstClr val="white"/>
                </a:solidFill>
              </a:endParaRPr>
            </a:p>
          </p:txBody>
        </p:sp>
      </p:grpSp>
      <p:sp>
        <p:nvSpPr>
          <p:cNvPr id="5" name="슬라이드 번호 개체 틀 5"/>
          <p:cNvSpPr txBox="1">
            <a:spLocks/>
          </p:cNvSpPr>
          <p:nvPr userDrawn="1"/>
        </p:nvSpPr>
        <p:spPr>
          <a:xfrm>
            <a:off x="9326555" y="6490614"/>
            <a:ext cx="2844800" cy="365125"/>
          </a:xfrm>
          <a:prstGeom prst="rect">
            <a:avLst/>
          </a:prstGeom>
        </p:spPr>
        <p:txBody>
          <a:bodyPr lIns="117812" tIns="58907" rIns="117812" bIns="58907" anchor="ctr"/>
          <a:lstStyle/>
          <a:p>
            <a:pPr algn="r" defTabSz="1178143">
              <a:defRPr/>
            </a:pPr>
            <a:fld id="{D94D9CF4-29AC-4DFD-97C4-9C0261C2DAE9}" type="slidenum">
              <a:rPr lang="ko-KR" altLang="en-US" sz="1600">
                <a:solidFill>
                  <a:srgbClr val="4F81BD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pPr algn="r" defTabSz="1178143">
                <a:defRPr/>
              </a:pPr>
              <a:t>‹#›</a:t>
            </a:fld>
            <a:endParaRPr lang="ko-KR" altLang="en-US" sz="1600" dirty="0">
              <a:solidFill>
                <a:srgbClr val="4F81BD">
                  <a:lumMod val="50000"/>
                </a:srgb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506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998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53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62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2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50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13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939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501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356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3396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92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62">
                <a:solidFill>
                  <a:schemeClr val="tx1">
                    <a:tint val="75000"/>
                  </a:schemeClr>
                </a:solidFill>
              </a:defRPr>
            </a:lvl1pPr>
            <a:lvl2pPr marL="562722" indent="0">
              <a:buNone/>
              <a:defRPr sz="2215">
                <a:solidFill>
                  <a:schemeClr val="tx1">
                    <a:tint val="75000"/>
                  </a:schemeClr>
                </a:solidFill>
              </a:defRPr>
            </a:lvl2pPr>
            <a:lvl3pPr marL="112544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3pPr>
            <a:lvl4pPr marL="1688165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4pPr>
            <a:lvl5pPr marL="2250887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5pPr>
            <a:lvl6pPr marL="2813609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6pPr>
            <a:lvl7pPr marL="3376331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7pPr>
            <a:lvl8pPr marL="3939052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8pPr>
            <a:lvl9pPr marL="4501774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99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175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80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4" cy="3951288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507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72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870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  <a:prstGeom prst="rect">
            <a:avLst/>
          </a:prstGeom>
        </p:spPr>
        <p:txBody>
          <a:bodyPr/>
          <a:lstStyle>
            <a:lvl1pPr>
              <a:defRPr sz="3939"/>
            </a:lvl1pPr>
            <a:lvl2pPr>
              <a:defRPr sz="3446"/>
            </a:lvl2pPr>
            <a:lvl3pPr>
              <a:defRPr sz="2954"/>
            </a:lvl3pPr>
            <a:lvl4pPr>
              <a:defRPr sz="2462"/>
            </a:lvl4pPr>
            <a:lvl5pPr>
              <a:defRPr sz="2462"/>
            </a:lvl5pPr>
            <a:lvl6pPr>
              <a:defRPr sz="2462"/>
            </a:lvl6pPr>
            <a:lvl7pPr>
              <a:defRPr sz="2462"/>
            </a:lvl7pPr>
            <a:lvl8pPr>
              <a:defRPr sz="2462"/>
            </a:lvl8pPr>
            <a:lvl9pPr>
              <a:defRPr sz="24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5108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39"/>
            </a:lvl1pPr>
            <a:lvl2pPr marL="562722" indent="0">
              <a:buNone/>
              <a:defRPr sz="3446"/>
            </a:lvl2pPr>
            <a:lvl3pPr marL="1125444" indent="0">
              <a:buNone/>
              <a:defRPr sz="2954"/>
            </a:lvl3pPr>
            <a:lvl4pPr marL="1688165" indent="0">
              <a:buNone/>
              <a:defRPr sz="2462"/>
            </a:lvl4pPr>
            <a:lvl5pPr marL="2250887" indent="0">
              <a:buNone/>
              <a:defRPr sz="2462"/>
            </a:lvl5pPr>
            <a:lvl6pPr marL="2813609" indent="0">
              <a:buNone/>
              <a:defRPr sz="2462"/>
            </a:lvl6pPr>
            <a:lvl7pPr marL="3376331" indent="0">
              <a:buNone/>
              <a:defRPr sz="2462"/>
            </a:lvl7pPr>
            <a:lvl8pPr marL="3939052" indent="0">
              <a:buNone/>
              <a:defRPr sz="2462"/>
            </a:lvl8pPr>
            <a:lvl9pPr marL="4501774" indent="0">
              <a:buNone/>
              <a:defRPr sz="2462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52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2576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1301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2015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2192000" cy="6856560"/>
            <a:chOff x="0" y="0"/>
            <a:chExt cx="10693400" cy="7559675"/>
          </a:xfrm>
        </p:grpSpPr>
        <p:sp>
          <p:nvSpPr>
            <p:cNvPr id="4" name="직사각형 3"/>
            <p:cNvSpPr/>
            <p:nvPr/>
          </p:nvSpPr>
          <p:spPr>
            <a:xfrm rot="10800000">
              <a:off x="0" y="0"/>
              <a:ext cx="10693400" cy="755967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215">
                <a:solidFill>
                  <a:prstClr val="black"/>
                </a:solidFill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98437" y="936315"/>
              <a:ext cx="10296526" cy="6372709"/>
            </a:xfrm>
            <a:prstGeom prst="roundRect">
              <a:avLst>
                <a:gd name="adj" fmla="val 587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215">
                <a:solidFill>
                  <a:prstClr val="white"/>
                </a:solidFill>
              </a:endParaRPr>
            </a:p>
          </p:txBody>
        </p:sp>
      </p:grpSp>
      <p:sp>
        <p:nvSpPr>
          <p:cNvPr id="5" name="슬라이드 번호 개체 틀 5"/>
          <p:cNvSpPr txBox="1">
            <a:spLocks/>
          </p:cNvSpPr>
          <p:nvPr userDrawn="1"/>
        </p:nvSpPr>
        <p:spPr>
          <a:xfrm>
            <a:off x="9326555" y="6490614"/>
            <a:ext cx="2844800" cy="365125"/>
          </a:xfrm>
          <a:prstGeom prst="rect">
            <a:avLst/>
          </a:prstGeom>
        </p:spPr>
        <p:txBody>
          <a:bodyPr lIns="117812" tIns="58907" rIns="117812" bIns="58907" anchor="ctr"/>
          <a:lstStyle/>
          <a:p>
            <a:pPr algn="r" defTabSz="1178143">
              <a:defRPr/>
            </a:pPr>
            <a:fld id="{D94D9CF4-29AC-4DFD-97C4-9C0261C2DAE9}" type="slidenum">
              <a:rPr lang="ko-KR" altLang="en-US" sz="1600">
                <a:solidFill>
                  <a:srgbClr val="4F81BD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pPr algn="r" defTabSz="1178143">
                <a:defRPr/>
              </a:pPr>
              <a:t>‹#›</a:t>
            </a:fld>
            <a:endParaRPr lang="ko-KR" altLang="en-US" sz="1600" dirty="0">
              <a:solidFill>
                <a:srgbClr val="4F81BD">
                  <a:lumMod val="50000"/>
                </a:srgb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7048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5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92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62">
                <a:solidFill>
                  <a:schemeClr val="tx1">
                    <a:tint val="75000"/>
                  </a:schemeClr>
                </a:solidFill>
              </a:defRPr>
            </a:lvl1pPr>
            <a:lvl2pPr marL="562722" indent="0">
              <a:buNone/>
              <a:defRPr sz="2215">
                <a:solidFill>
                  <a:schemeClr val="tx1">
                    <a:tint val="75000"/>
                  </a:schemeClr>
                </a:solidFill>
              </a:defRPr>
            </a:lvl2pPr>
            <a:lvl3pPr marL="112544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3pPr>
            <a:lvl4pPr marL="1688165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4pPr>
            <a:lvl5pPr marL="2250887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5pPr>
            <a:lvl6pPr marL="2813609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6pPr>
            <a:lvl7pPr marL="3376331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7pPr>
            <a:lvl8pPr marL="3939052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8pPr>
            <a:lvl9pPr marL="4501774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3769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8834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738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954"/>
            </a:lvl1pPr>
            <a:lvl2pPr marL="562722" indent="0" algn="ctr">
              <a:buNone/>
              <a:defRPr sz="2462"/>
            </a:lvl2pPr>
            <a:lvl3pPr marL="1125444" indent="0" algn="ctr">
              <a:buNone/>
              <a:defRPr sz="2215"/>
            </a:lvl3pPr>
            <a:lvl4pPr marL="1688165" indent="0" algn="ctr">
              <a:buNone/>
              <a:defRPr sz="1969"/>
            </a:lvl4pPr>
            <a:lvl5pPr marL="2250887" indent="0" algn="ctr">
              <a:buNone/>
              <a:defRPr sz="1969"/>
            </a:lvl5pPr>
            <a:lvl6pPr marL="2813609" indent="0" algn="ctr">
              <a:buNone/>
              <a:defRPr sz="1969"/>
            </a:lvl6pPr>
            <a:lvl7pPr marL="3376331" indent="0" algn="ctr">
              <a:buNone/>
              <a:defRPr sz="1969"/>
            </a:lvl7pPr>
            <a:lvl8pPr marL="3939052" indent="0" algn="ctr">
              <a:buNone/>
              <a:defRPr sz="1969"/>
            </a:lvl8pPr>
            <a:lvl9pPr marL="4501774" indent="0" algn="ctr">
              <a:buNone/>
              <a:defRPr sz="1969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4287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3859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2339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738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2339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54">
                <a:solidFill>
                  <a:schemeClr val="tx1">
                    <a:tint val="75000"/>
                  </a:schemeClr>
                </a:solidFill>
              </a:defRPr>
            </a:lvl1pPr>
            <a:lvl2pPr marL="562722" indent="0">
              <a:buNone/>
              <a:defRPr sz="2462">
                <a:solidFill>
                  <a:schemeClr val="tx1">
                    <a:tint val="75000"/>
                  </a:schemeClr>
                </a:solidFill>
              </a:defRPr>
            </a:lvl2pPr>
            <a:lvl3pPr marL="1125444" indent="0">
              <a:buNone/>
              <a:defRPr sz="2215">
                <a:solidFill>
                  <a:schemeClr val="tx1">
                    <a:tint val="75000"/>
                  </a:schemeClr>
                </a:solidFill>
              </a:defRPr>
            </a:lvl3pPr>
            <a:lvl4pPr marL="1688165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4pPr>
            <a:lvl5pPr marL="2250887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5pPr>
            <a:lvl6pPr marL="2813609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6pPr>
            <a:lvl7pPr marL="3376331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7pPr>
            <a:lvl8pPr marL="3939052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8pPr>
            <a:lvl9pPr marL="450177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193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6401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9785" y="1825625"/>
            <a:ext cx="5164016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8107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54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54" y="1681163"/>
            <a:ext cx="5158154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54" y="2505075"/>
            <a:ext cx="5158154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553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553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2829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7547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4317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54" y="457200"/>
            <a:ext cx="3931138" cy="1600200"/>
          </a:xfrm>
          <a:prstGeom prst="rect">
            <a:avLst/>
          </a:prstGeom>
        </p:spPr>
        <p:txBody>
          <a:bodyPr anchor="b"/>
          <a:lstStyle>
            <a:lvl1pPr>
              <a:defRPr sz="3939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55" y="987426"/>
            <a:ext cx="6172199" cy="4873625"/>
          </a:xfrm>
          <a:prstGeom prst="rect">
            <a:avLst/>
          </a:prstGeom>
        </p:spPr>
        <p:txBody>
          <a:bodyPr/>
          <a:lstStyle>
            <a:lvl1pPr>
              <a:defRPr sz="3939"/>
            </a:lvl1pPr>
            <a:lvl2pPr>
              <a:defRPr sz="3446"/>
            </a:lvl2pPr>
            <a:lvl3pPr>
              <a:defRPr sz="2954"/>
            </a:lvl3pPr>
            <a:lvl4pPr>
              <a:defRPr sz="2462"/>
            </a:lvl4pPr>
            <a:lvl5pPr>
              <a:defRPr sz="2462"/>
            </a:lvl5pPr>
            <a:lvl6pPr>
              <a:defRPr sz="2462"/>
            </a:lvl6pPr>
            <a:lvl7pPr>
              <a:defRPr sz="2462"/>
            </a:lvl7pPr>
            <a:lvl8pPr>
              <a:defRPr sz="2462"/>
            </a:lvl8pPr>
            <a:lvl9pPr>
              <a:defRPr sz="2462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54" y="2057400"/>
            <a:ext cx="39311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69"/>
            </a:lvl1pPr>
            <a:lvl2pPr marL="562722" indent="0">
              <a:buNone/>
              <a:defRPr sz="1723"/>
            </a:lvl2pPr>
            <a:lvl3pPr marL="1125444" indent="0">
              <a:buNone/>
              <a:defRPr sz="1477"/>
            </a:lvl3pPr>
            <a:lvl4pPr marL="1688165" indent="0">
              <a:buNone/>
              <a:defRPr sz="1231"/>
            </a:lvl4pPr>
            <a:lvl5pPr marL="2250887" indent="0">
              <a:buNone/>
              <a:defRPr sz="1231"/>
            </a:lvl5pPr>
            <a:lvl6pPr marL="2813609" indent="0">
              <a:buNone/>
              <a:defRPr sz="1231"/>
            </a:lvl6pPr>
            <a:lvl7pPr marL="3376331" indent="0">
              <a:buNone/>
              <a:defRPr sz="1231"/>
            </a:lvl7pPr>
            <a:lvl8pPr marL="3939052" indent="0">
              <a:buNone/>
              <a:defRPr sz="1231"/>
            </a:lvl8pPr>
            <a:lvl9pPr marL="4501774" indent="0">
              <a:buNone/>
              <a:defRPr sz="123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3195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54" y="457200"/>
            <a:ext cx="3931138" cy="1600200"/>
          </a:xfrm>
          <a:prstGeom prst="rect">
            <a:avLst/>
          </a:prstGeom>
        </p:spPr>
        <p:txBody>
          <a:bodyPr anchor="b"/>
          <a:lstStyle>
            <a:lvl1pPr>
              <a:defRPr sz="3939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55" y="987426"/>
            <a:ext cx="6172199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39"/>
            </a:lvl1pPr>
            <a:lvl2pPr marL="562722" indent="0">
              <a:buNone/>
              <a:defRPr sz="3446"/>
            </a:lvl2pPr>
            <a:lvl3pPr marL="1125444" indent="0">
              <a:buNone/>
              <a:defRPr sz="2954"/>
            </a:lvl3pPr>
            <a:lvl4pPr marL="1688165" indent="0">
              <a:buNone/>
              <a:defRPr sz="2462"/>
            </a:lvl4pPr>
            <a:lvl5pPr marL="2250887" indent="0">
              <a:buNone/>
              <a:defRPr sz="2462"/>
            </a:lvl5pPr>
            <a:lvl6pPr marL="2813609" indent="0">
              <a:buNone/>
              <a:defRPr sz="2462"/>
            </a:lvl6pPr>
            <a:lvl7pPr marL="3376331" indent="0">
              <a:buNone/>
              <a:defRPr sz="2462"/>
            </a:lvl7pPr>
            <a:lvl8pPr marL="3939052" indent="0">
              <a:buNone/>
              <a:defRPr sz="2462"/>
            </a:lvl8pPr>
            <a:lvl9pPr marL="4501774" indent="0">
              <a:buNone/>
              <a:defRPr sz="2462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54" y="2057400"/>
            <a:ext cx="39311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69"/>
            </a:lvl1pPr>
            <a:lvl2pPr marL="562722" indent="0">
              <a:buNone/>
              <a:defRPr sz="1723"/>
            </a:lvl2pPr>
            <a:lvl3pPr marL="1125444" indent="0">
              <a:buNone/>
              <a:defRPr sz="1477"/>
            </a:lvl3pPr>
            <a:lvl4pPr marL="1688165" indent="0">
              <a:buNone/>
              <a:defRPr sz="1231"/>
            </a:lvl4pPr>
            <a:lvl5pPr marL="2250887" indent="0">
              <a:buNone/>
              <a:defRPr sz="1231"/>
            </a:lvl5pPr>
            <a:lvl6pPr marL="2813609" indent="0">
              <a:buNone/>
              <a:defRPr sz="1231"/>
            </a:lvl6pPr>
            <a:lvl7pPr marL="3376331" indent="0">
              <a:buNone/>
              <a:defRPr sz="1231"/>
            </a:lvl7pPr>
            <a:lvl8pPr marL="3939052" indent="0">
              <a:buNone/>
              <a:defRPr sz="1231"/>
            </a:lvl8pPr>
            <a:lvl9pPr marL="4501774" indent="0">
              <a:buNone/>
              <a:defRPr sz="123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632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9781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1636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5877" y="365125"/>
            <a:ext cx="2627924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00107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7328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8393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38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4708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4123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922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301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4359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7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4" cy="3951288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2063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525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8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106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90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539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  <a:prstGeom prst="rect">
            <a:avLst/>
          </a:prstGeom>
        </p:spPr>
        <p:txBody>
          <a:bodyPr/>
          <a:lstStyle>
            <a:lvl1pPr>
              <a:defRPr sz="3939"/>
            </a:lvl1pPr>
            <a:lvl2pPr>
              <a:defRPr sz="3446"/>
            </a:lvl2pPr>
            <a:lvl3pPr>
              <a:defRPr sz="2954"/>
            </a:lvl3pPr>
            <a:lvl4pPr>
              <a:defRPr sz="2462"/>
            </a:lvl4pPr>
            <a:lvl5pPr>
              <a:defRPr sz="2462"/>
            </a:lvl5pPr>
            <a:lvl6pPr>
              <a:defRPr sz="2462"/>
            </a:lvl6pPr>
            <a:lvl7pPr>
              <a:defRPr sz="2462"/>
            </a:lvl7pPr>
            <a:lvl8pPr>
              <a:defRPr sz="2462"/>
            </a:lvl8pPr>
            <a:lvl9pPr>
              <a:defRPr sz="24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759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39"/>
            </a:lvl1pPr>
            <a:lvl2pPr marL="562722" indent="0">
              <a:buNone/>
              <a:defRPr sz="3446"/>
            </a:lvl2pPr>
            <a:lvl3pPr marL="1125444" indent="0">
              <a:buNone/>
              <a:defRPr sz="2954"/>
            </a:lvl3pPr>
            <a:lvl4pPr marL="1688165" indent="0">
              <a:buNone/>
              <a:defRPr sz="2462"/>
            </a:lvl4pPr>
            <a:lvl5pPr marL="2250887" indent="0">
              <a:buNone/>
              <a:defRPr sz="2462"/>
            </a:lvl5pPr>
            <a:lvl6pPr marL="2813609" indent="0">
              <a:buNone/>
              <a:defRPr sz="2462"/>
            </a:lvl6pPr>
            <a:lvl7pPr marL="3376331" indent="0">
              <a:buNone/>
              <a:defRPr sz="2462"/>
            </a:lvl7pPr>
            <a:lvl8pPr marL="3939052" indent="0">
              <a:buNone/>
              <a:defRPr sz="2462"/>
            </a:lvl8pPr>
            <a:lvl9pPr marL="4501774" indent="0">
              <a:buNone/>
              <a:defRPr sz="2462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2023-10-07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269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2559CE-562C-4B38-9876-AF1025870838}"/>
              </a:ext>
            </a:extLst>
          </p:cNvPr>
          <p:cNvSpPr/>
          <p:nvPr userDrawn="1"/>
        </p:nvSpPr>
        <p:spPr>
          <a:xfrm>
            <a:off x="0" y="179946"/>
            <a:ext cx="12192000" cy="7753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1"/>
            <a:ext cx="12192000" cy="1679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>
              <a:effectLst>
                <a:outerShdw blurRad="50800" dist="127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423984" cy="16795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>
              <a:effectLst>
                <a:outerShdw blurRad="50800" dist="127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3986" y="6555105"/>
            <a:ext cx="1134403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5677568" y="6603303"/>
            <a:ext cx="836864" cy="312458"/>
          </a:xfrm>
          <a:prstGeom prst="rect">
            <a:avLst/>
          </a:prstGeom>
          <a:noFill/>
        </p:spPr>
        <p:txBody>
          <a:bodyPr wrap="square" lIns="112522" tIns="56261" rIns="112522" bIns="56261" rtlCol="0">
            <a:spAutoFit/>
          </a:bodyPr>
          <a:lstStyle/>
          <a:p>
            <a:pPr algn="ctr"/>
            <a:r>
              <a:rPr lang="en-US" altLang="ko-KR" sz="1292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-</a:t>
            </a:r>
            <a:fld id="{769B90AB-62A5-43F7-BA44-3523D25E1FB8}" type="slidenum">
              <a:rPr lang="en-US" altLang="ko-KR" sz="1292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r>
              <a:rPr lang="en-US" altLang="ko-KR" sz="1292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-</a:t>
            </a:r>
            <a:endParaRPr lang="ko-KR" altLang="en-US" sz="1292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9634" name="Rectangle 2"/>
          <p:cNvSpPr>
            <a:spLocks noChangeArrowheads="1"/>
          </p:cNvSpPr>
          <p:nvPr userDrawn="1"/>
        </p:nvSpPr>
        <p:spPr bwMode="auto">
          <a:xfrm>
            <a:off x="1" y="1348"/>
            <a:ext cx="227347" cy="454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12542" tIns="56271" rIns="112542" bIns="5627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215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776520" y="260648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dist"/>
            <a:r>
              <a:rPr lang="ko-KR" altLang="en-US" sz="1500" b="1" spc="-185" dirty="0">
                <a:solidFill>
                  <a:srgbClr val="003300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생활 속 </a:t>
            </a:r>
            <a:r>
              <a:rPr lang="en-US" altLang="ko-KR" sz="1500" b="1" spc="-185" dirty="0">
                <a:solidFill>
                  <a:srgbClr val="003300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endParaRPr lang="ko-KR" altLang="en-US" sz="1500" b="1" spc="-185" dirty="0">
              <a:solidFill>
                <a:srgbClr val="003300"/>
              </a:solidFill>
              <a:effectLst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0874"/>
            <a:ext cx="12192000" cy="606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4" r:id="rId12"/>
    <p:sldLayoutId id="2147483676" r:id="rId13"/>
    <p:sldLayoutId id="2147483677" r:id="rId14"/>
    <p:sldLayoutId id="2147483678" r:id="rId15"/>
  </p:sldLayoutIdLst>
  <p:txStyles>
    <p:titleStyle>
      <a:lvl1pPr algn="ctr" defTabSz="1125444" rtl="0" eaLnBrk="1" latinLnBrk="1" hangingPunct="1">
        <a:spcBef>
          <a:spcPct val="0"/>
        </a:spcBef>
        <a:buNone/>
        <a:defRPr sz="54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2041" indent="-42204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3939" kern="1200">
          <a:solidFill>
            <a:schemeClr val="tx1"/>
          </a:solidFill>
          <a:latin typeface="+mn-lt"/>
          <a:ea typeface="+mn-ea"/>
          <a:cs typeface="+mn-cs"/>
        </a:defRPr>
      </a:lvl1pPr>
      <a:lvl2pPr marL="914423" indent="-351701" algn="l" defTabSz="1125444" rtl="0" eaLnBrk="1" latinLnBrk="1" hangingPunct="1">
        <a:spcBef>
          <a:spcPct val="20000"/>
        </a:spcBef>
        <a:buFont typeface="Arial" panose="020B0604020202020204" pitchFamily="34" charset="0"/>
        <a:buChar char="–"/>
        <a:defRPr sz="3446" kern="1200">
          <a:solidFill>
            <a:schemeClr val="tx1"/>
          </a:solidFill>
          <a:latin typeface="+mn-lt"/>
          <a:ea typeface="+mn-ea"/>
          <a:cs typeface="+mn-cs"/>
        </a:defRPr>
      </a:lvl2pPr>
      <a:lvl3pPr marL="1406804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3pPr>
      <a:lvl4pPr marL="1969526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–"/>
        <a:defRPr sz="2462" kern="1200">
          <a:solidFill>
            <a:schemeClr val="tx1"/>
          </a:solidFill>
          <a:latin typeface="+mn-lt"/>
          <a:ea typeface="+mn-ea"/>
          <a:cs typeface="+mn-cs"/>
        </a:defRPr>
      </a:lvl4pPr>
      <a:lvl5pPr marL="2532248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»"/>
        <a:defRPr sz="2462" kern="1200">
          <a:solidFill>
            <a:schemeClr val="tx1"/>
          </a:solidFill>
          <a:latin typeface="+mn-lt"/>
          <a:ea typeface="+mn-ea"/>
          <a:cs typeface="+mn-cs"/>
        </a:defRPr>
      </a:lvl5pPr>
      <a:lvl6pPr marL="3094970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1"/>
            <a:ext cx="12192000" cy="167951"/>
            <a:chOff x="1" y="0"/>
            <a:chExt cx="9906000" cy="81046"/>
          </a:xfrm>
        </p:grpSpPr>
        <p:sp>
          <p:nvSpPr>
            <p:cNvPr id="3" name="직사각형 2"/>
            <p:cNvSpPr/>
            <p:nvPr/>
          </p:nvSpPr>
          <p:spPr>
            <a:xfrm>
              <a:off x="1" y="0"/>
              <a:ext cx="9906000" cy="81046"/>
            </a:xfrm>
            <a:prstGeom prst="rect">
              <a:avLst/>
            </a:prstGeom>
            <a:solidFill>
              <a:srgbClr val="55B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>
                <a:effectLst>
                  <a:outerShdw blurRad="50800" dist="12700" dir="5400000" algn="ctr" rotWithShape="0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" y="0"/>
              <a:ext cx="344487" cy="81046"/>
            </a:xfrm>
            <a:prstGeom prst="rect">
              <a:avLst/>
            </a:prstGeom>
            <a:solidFill>
              <a:srgbClr val="0B53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>
                <a:effectLst>
                  <a:outerShdw blurRad="50800" dist="12700" dir="5400000" algn="ctr" rotWithShape="0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5" name="직선 연결선 4"/>
          <p:cNvCxnSpPr/>
          <p:nvPr userDrawn="1"/>
        </p:nvCxnSpPr>
        <p:spPr>
          <a:xfrm>
            <a:off x="423986" y="6555105"/>
            <a:ext cx="1134403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5677568" y="6603303"/>
            <a:ext cx="836864" cy="312458"/>
          </a:xfrm>
          <a:prstGeom prst="rect">
            <a:avLst/>
          </a:prstGeom>
          <a:noFill/>
        </p:spPr>
        <p:txBody>
          <a:bodyPr wrap="square" lIns="112522" tIns="56261" rIns="112522" bIns="56261" rtlCol="0">
            <a:spAutoFit/>
          </a:bodyPr>
          <a:lstStyle/>
          <a:p>
            <a:pPr algn="ctr"/>
            <a:r>
              <a:rPr lang="en-US" altLang="ko-KR" sz="1292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-</a:t>
            </a:r>
            <a:fld id="{769B90AB-62A5-43F7-BA44-3523D25E1FB8}" type="slidenum">
              <a:rPr lang="en-US" altLang="ko-KR" sz="1292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r>
              <a:rPr lang="en-US" altLang="ko-KR" sz="1292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-</a:t>
            </a:r>
            <a:endParaRPr lang="ko-KR" altLang="en-US" sz="1292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9634" name="Rectangle 2"/>
          <p:cNvSpPr>
            <a:spLocks noChangeArrowheads="1"/>
          </p:cNvSpPr>
          <p:nvPr userDrawn="1"/>
        </p:nvSpPr>
        <p:spPr bwMode="auto">
          <a:xfrm>
            <a:off x="1" y="1348"/>
            <a:ext cx="227347" cy="454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12542" tIns="56271" rIns="112542" bIns="5627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215"/>
          </a:p>
        </p:txBody>
      </p:sp>
      <p:sp>
        <p:nvSpPr>
          <p:cNvPr id="10" name="TextBox 9"/>
          <p:cNvSpPr txBox="1"/>
          <p:nvPr userDrawn="1"/>
        </p:nvSpPr>
        <p:spPr>
          <a:xfrm>
            <a:off x="8843382" y="227068"/>
            <a:ext cx="2924633" cy="2911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dist"/>
            <a:r>
              <a:rPr lang="ko-KR" altLang="en-US" sz="1292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경기관광축제 육성 및 지원제도 개선방안 수립용역</a:t>
            </a:r>
          </a:p>
        </p:txBody>
      </p:sp>
    </p:spTree>
    <p:extLst>
      <p:ext uri="{BB962C8B-B14F-4D97-AF65-F5344CB8AC3E}">
        <p14:creationId xmlns:p14="http://schemas.microsoft.com/office/powerpoint/2010/main" val="97110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txStyles>
    <p:titleStyle>
      <a:lvl1pPr algn="ctr" defTabSz="1125444" rtl="0" eaLnBrk="1" latinLnBrk="1" hangingPunct="1">
        <a:spcBef>
          <a:spcPct val="0"/>
        </a:spcBef>
        <a:buNone/>
        <a:defRPr sz="54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2041" indent="-42204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3939" kern="1200">
          <a:solidFill>
            <a:schemeClr val="tx1"/>
          </a:solidFill>
          <a:latin typeface="+mn-lt"/>
          <a:ea typeface="+mn-ea"/>
          <a:cs typeface="+mn-cs"/>
        </a:defRPr>
      </a:lvl1pPr>
      <a:lvl2pPr marL="914423" indent="-351701" algn="l" defTabSz="1125444" rtl="0" eaLnBrk="1" latinLnBrk="1" hangingPunct="1">
        <a:spcBef>
          <a:spcPct val="20000"/>
        </a:spcBef>
        <a:buFont typeface="Arial" panose="020B0604020202020204" pitchFamily="34" charset="0"/>
        <a:buChar char="–"/>
        <a:defRPr sz="3446" kern="1200">
          <a:solidFill>
            <a:schemeClr val="tx1"/>
          </a:solidFill>
          <a:latin typeface="+mn-lt"/>
          <a:ea typeface="+mn-ea"/>
          <a:cs typeface="+mn-cs"/>
        </a:defRPr>
      </a:lvl2pPr>
      <a:lvl3pPr marL="1406804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3pPr>
      <a:lvl4pPr marL="1969526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–"/>
        <a:defRPr sz="2462" kern="1200">
          <a:solidFill>
            <a:schemeClr val="tx1"/>
          </a:solidFill>
          <a:latin typeface="+mn-lt"/>
          <a:ea typeface="+mn-ea"/>
          <a:cs typeface="+mn-cs"/>
        </a:defRPr>
      </a:lvl4pPr>
      <a:lvl5pPr marL="2532248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»"/>
        <a:defRPr sz="2462" kern="1200">
          <a:solidFill>
            <a:schemeClr val="tx1"/>
          </a:solidFill>
          <a:latin typeface="+mn-lt"/>
          <a:ea typeface="+mn-ea"/>
          <a:cs typeface="+mn-cs"/>
        </a:defRPr>
      </a:lvl5pPr>
      <a:lvl6pPr marL="3094970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446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25444" rtl="0" eaLnBrk="1" latinLnBrk="1" hangingPunct="1">
        <a:lnSpc>
          <a:spcPct val="90000"/>
        </a:lnSpc>
        <a:spcBef>
          <a:spcPct val="0"/>
        </a:spcBef>
        <a:buNone/>
        <a:defRPr sz="54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1361" indent="-281361" algn="l" defTabSz="1125444" rtl="0" eaLnBrk="1" latinLnBrk="1" hangingPunct="1">
        <a:lnSpc>
          <a:spcPct val="90000"/>
        </a:lnSpc>
        <a:spcBef>
          <a:spcPts val="1231"/>
        </a:spcBef>
        <a:buFont typeface="Arial" panose="020B0604020202020204" pitchFamily="34" charset="0"/>
        <a:buChar char="•"/>
        <a:defRPr sz="3446" kern="1200">
          <a:solidFill>
            <a:schemeClr val="tx1"/>
          </a:solidFill>
          <a:latin typeface="+mn-lt"/>
          <a:ea typeface="+mn-ea"/>
          <a:cs typeface="+mn-cs"/>
        </a:defRPr>
      </a:lvl1pPr>
      <a:lvl2pPr marL="844083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2pPr>
      <a:lvl3pPr marL="1406804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3pPr>
      <a:lvl4pPr marL="1969526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532248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3094970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371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ESG란 무엇이며, 왜 중요할까? - magazine why esg is important 02">
            <a:extLst>
              <a:ext uri="{FF2B5EF4-FFF2-40B4-BE49-F238E27FC236}">
                <a16:creationId xmlns:a16="http://schemas.microsoft.com/office/drawing/2014/main" id="{1F48F722-D789-44EB-8D8B-63DB54C83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2" b="4218"/>
          <a:stretch/>
        </p:blipFill>
        <p:spPr bwMode="auto">
          <a:xfrm>
            <a:off x="10885" y="0"/>
            <a:ext cx="12209705" cy="6858000"/>
          </a:xfrm>
          <a:prstGeom prst="rect">
            <a:avLst/>
          </a:prstGeom>
          <a:solidFill>
            <a:schemeClr val="accent3">
              <a:lumMod val="75000"/>
              <a:alpha val="57000"/>
            </a:schemeClr>
          </a:solidFill>
          <a:ln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18B6287-7E88-4FEB-BDC6-D39D8B42D725}"/>
              </a:ext>
            </a:extLst>
          </p:cNvPr>
          <p:cNvSpPr/>
          <p:nvPr/>
        </p:nvSpPr>
        <p:spPr>
          <a:xfrm>
            <a:off x="263352" y="200394"/>
            <a:ext cx="1193734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 콘텐츠는 </a:t>
            </a:r>
            <a:r>
              <a:rPr lang="en-US" altLang="ko-KR" sz="17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2023</a:t>
            </a:r>
            <a:r>
              <a:rPr lang="ko-KR" altLang="en-US" sz="17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년 전문대학 </a:t>
            </a:r>
            <a:r>
              <a:rPr lang="ko-KR" altLang="en-US" sz="1700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혁신사업에</a:t>
            </a:r>
            <a:r>
              <a:rPr lang="ko-KR" altLang="en-US" sz="17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의하여 개발되었음</a:t>
            </a:r>
            <a:endParaRPr lang="en-US" altLang="ko-KR" sz="17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91" y="1772816"/>
            <a:ext cx="12217399" cy="1152128"/>
          </a:xfrm>
          <a:prstGeom prst="rect">
            <a:avLst/>
          </a:prstGeom>
          <a:solidFill>
            <a:schemeClr val="accent3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1343" y="1916832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185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생활 속 </a:t>
            </a:r>
            <a:r>
              <a:rPr lang="en-US" altLang="ko-KR" sz="4800" b="1" spc="-185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 S G</a:t>
            </a:r>
            <a:endParaRPr lang="ko-KR" altLang="en-US" sz="4800" b="1" spc="-185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24680" y="4975402"/>
            <a:ext cx="12217399" cy="973878"/>
          </a:xfrm>
          <a:prstGeom prst="rect">
            <a:avLst/>
          </a:prstGeom>
          <a:solidFill>
            <a:schemeClr val="accent3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D7855B-4419-459E-BD40-0C84B9925DC3}"/>
              </a:ext>
            </a:extLst>
          </p:cNvPr>
          <p:cNvSpPr txBox="1"/>
          <p:nvPr/>
        </p:nvSpPr>
        <p:spPr>
          <a:xfrm>
            <a:off x="-96688" y="5061548"/>
            <a:ext cx="12210245" cy="774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215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조동인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dirty="0" err="1">
                <a:solidFill>
                  <a:schemeClr val="bg1"/>
                </a:solidFill>
              </a:rPr>
              <a:t>현승권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800" dirty="0">
                <a:solidFill>
                  <a:schemeClr val="bg1"/>
                </a:solidFill>
              </a:rPr>
              <a:t>(</a:t>
            </a:r>
            <a:r>
              <a:rPr lang="ko-KR" altLang="en-US" sz="1800" dirty="0">
                <a:solidFill>
                  <a:schemeClr val="bg1"/>
                </a:solidFill>
              </a:rPr>
              <a:t>인하공업전문대학</a:t>
            </a:r>
            <a:r>
              <a:rPr lang="en-US" altLang="ko-KR" sz="1800" dirty="0">
                <a:solidFill>
                  <a:schemeClr val="bg1"/>
                </a:solidFill>
              </a:rPr>
              <a:t>)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80564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784887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/>
              <a:t>1-4. </a:t>
            </a:r>
            <a:r>
              <a:rPr lang="ko-KR" altLang="en-US" dirty="0" smtClean="0"/>
              <a:t>기업의 지속가능성</a:t>
            </a:r>
            <a:r>
              <a:rPr lang="en-US" altLang="ko-KR" dirty="0" smtClean="0"/>
              <a:t>(Sustainability)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85E21-BD4F-66F3-3A2E-FD1BA023E4DB}"/>
              </a:ext>
            </a:extLst>
          </p:cNvPr>
          <p:cNvSpPr txBox="1"/>
          <p:nvPr/>
        </p:nvSpPr>
        <p:spPr>
          <a:xfrm>
            <a:off x="695400" y="1412775"/>
            <a:ext cx="67687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SK(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주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 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지속가능보고서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F6FF6F-CA8E-9314-35B5-63BAAC0B2661}"/>
              </a:ext>
            </a:extLst>
          </p:cNvPr>
          <p:cNvSpPr txBox="1"/>
          <p:nvPr/>
        </p:nvSpPr>
        <p:spPr>
          <a:xfrm>
            <a:off x="6096000" y="6266618"/>
            <a:ext cx="50379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FKI 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전국경제인연합회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K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·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얼라이언스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2021 ⓚ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기업 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백서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p.17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C21BCF-87B0-1D8F-D9C9-60CE4DAF46D0}"/>
              </a:ext>
            </a:extLst>
          </p:cNvPr>
          <p:cNvSpPr/>
          <p:nvPr/>
        </p:nvSpPr>
        <p:spPr>
          <a:xfrm>
            <a:off x="5351648" y="1857479"/>
            <a:ext cx="6311900" cy="1281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3822EE-1FFE-EC6F-C130-6F903E5380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796" y="2172645"/>
            <a:ext cx="1664604" cy="35991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673075-4921-3D4C-9E3B-BF2D11FD6F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7"/>
          <a:stretch/>
        </p:blipFill>
        <p:spPr>
          <a:xfrm>
            <a:off x="813693" y="1968500"/>
            <a:ext cx="3748184" cy="458747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F608327-BFEE-D3DB-6427-829FDE84DB75}"/>
              </a:ext>
            </a:extLst>
          </p:cNvPr>
          <p:cNvSpPr/>
          <p:nvPr/>
        </p:nvSpPr>
        <p:spPr>
          <a:xfrm>
            <a:off x="5351648" y="3399954"/>
            <a:ext cx="6311900" cy="12823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EE6DA3C-B314-80BD-C03C-2BF09B67319C}"/>
              </a:ext>
            </a:extLst>
          </p:cNvPr>
          <p:cNvSpPr/>
          <p:nvPr/>
        </p:nvSpPr>
        <p:spPr>
          <a:xfrm>
            <a:off x="5351648" y="4943179"/>
            <a:ext cx="6311900" cy="12823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1E9A9D-56EC-783E-B7C8-CF1E4079A35C}"/>
              </a:ext>
            </a:extLst>
          </p:cNvPr>
          <p:cNvSpPr txBox="1"/>
          <p:nvPr/>
        </p:nvSpPr>
        <p:spPr>
          <a:xfrm>
            <a:off x="5439674" y="1968500"/>
            <a:ext cx="60569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047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회사의 목표 </a:t>
            </a:r>
            <a:endParaRPr lang="en-US" altLang="ko-KR" sz="1600" b="1" dirty="0">
              <a:solidFill>
                <a:srgbClr val="40474D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600" dirty="0">
                <a:solidFill>
                  <a:srgbClr val="4047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‘성장과 효율을 중요시하던 기존의 방식을 과감히 탈피하여 </a:t>
            </a:r>
            <a:r>
              <a:rPr lang="en-US" altLang="ko-KR" sz="160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r>
              <a:rPr lang="ko-KR" altLang="en-US" sz="160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테마로 한 첨단소재</a:t>
            </a:r>
            <a:r>
              <a:rPr lang="en-US" altLang="ko-KR" sz="160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Bio, Green, Digital </a:t>
            </a:r>
            <a:r>
              <a:rPr lang="ko-KR" altLang="en-US" sz="160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등의 핵심영역 중심</a:t>
            </a:r>
            <a:r>
              <a:rPr lang="ko-KR" altLang="en-US" sz="1600" dirty="0">
                <a:solidFill>
                  <a:srgbClr val="4047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으로 사업 포트폴리오를 새롭게 재편해 시장의 지지를 얻고자 하는 것’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2A7105-76F5-9A45-1A2D-CFBF2EC162FA}"/>
              </a:ext>
            </a:extLst>
          </p:cNvPr>
          <p:cNvSpPr txBox="1"/>
          <p:nvPr/>
        </p:nvSpPr>
        <p:spPr>
          <a:xfrm>
            <a:off x="5437037" y="3509113"/>
            <a:ext cx="60569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첨단소재 분야의 배터리 사업 부문 </a:t>
            </a:r>
            <a:r>
              <a:rPr lang="en-US" altLang="ko-KR" sz="1600" dirty="0">
                <a:solidFill>
                  <a:srgbClr val="4047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sz="1600" dirty="0">
                <a:solidFill>
                  <a:srgbClr val="4047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600" dirty="0">
                <a:solidFill>
                  <a:srgbClr val="4047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SK</a:t>
            </a:r>
            <a:r>
              <a:rPr lang="ko-KR" altLang="en-US" sz="1600" dirty="0">
                <a:solidFill>
                  <a:srgbClr val="4047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이노베이션에서 배터리 사업 부문을 분사</a:t>
            </a:r>
            <a:r>
              <a:rPr lang="en-US" altLang="ko-KR" sz="1600" dirty="0">
                <a:solidFill>
                  <a:srgbClr val="4047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(SK</a:t>
            </a:r>
            <a:r>
              <a:rPr lang="ko-KR" altLang="en-US" sz="1600" dirty="0">
                <a:solidFill>
                  <a:srgbClr val="4047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온</a:t>
            </a:r>
            <a:r>
              <a:rPr lang="en-US" altLang="ko-KR" sz="1600" dirty="0">
                <a:solidFill>
                  <a:srgbClr val="4047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1600" dirty="0">
                <a:solidFill>
                  <a:srgbClr val="4047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해 포드와 함께 미국에 대규모 투자를 추진</a:t>
            </a:r>
            <a:endParaRPr lang="en-US" altLang="ko-KR" sz="1600" dirty="0">
              <a:solidFill>
                <a:srgbClr val="40474D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에너지사업 부문 </a:t>
            </a:r>
            <a:r>
              <a:rPr lang="en-US" altLang="ko-KR" sz="1600" dirty="0">
                <a:solidFill>
                  <a:srgbClr val="4047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sz="1600" dirty="0">
                <a:solidFill>
                  <a:srgbClr val="4047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기존의 정유</a:t>
            </a:r>
            <a:r>
              <a:rPr lang="en-US" altLang="ko-KR" sz="1600" dirty="0">
                <a:solidFill>
                  <a:srgbClr val="4047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·LNG </a:t>
            </a:r>
            <a:r>
              <a:rPr lang="ko-KR" altLang="en-US" sz="1600" dirty="0">
                <a:solidFill>
                  <a:srgbClr val="4047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인프라는 수소용을 전환해 수소경제를 선도한다는 계획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6C8F77-8B0D-7F29-8634-981A98DA51E5}"/>
              </a:ext>
            </a:extLst>
          </p:cNvPr>
          <p:cNvSpPr txBox="1"/>
          <p:nvPr/>
        </p:nvSpPr>
        <p:spPr>
          <a:xfrm>
            <a:off x="5437037" y="4913873"/>
            <a:ext cx="60569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신재생 에너지 솔루션 분야 </a:t>
            </a:r>
            <a:r>
              <a:rPr lang="en-US" altLang="ko-KR" sz="1600" dirty="0">
                <a:solidFill>
                  <a:srgbClr val="4047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sz="1600" dirty="0">
                <a:solidFill>
                  <a:srgbClr val="4047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태양광과 에너지 관리 시스템 분야의 유망 기술을 확보해 사업화 추진</a:t>
            </a:r>
            <a:r>
              <a:rPr lang="en-US" altLang="ko-KR" sz="1600" dirty="0">
                <a:solidFill>
                  <a:srgbClr val="4047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리사이클링 영역 </a:t>
            </a:r>
            <a:r>
              <a:rPr lang="en-US" altLang="ko-KR" sz="1600" dirty="0">
                <a:solidFill>
                  <a:srgbClr val="4047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sz="1600" dirty="0">
                <a:solidFill>
                  <a:srgbClr val="4047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단순 재활용을 넘어 폐기물</a:t>
            </a:r>
            <a:r>
              <a:rPr lang="en-US" altLang="ko-KR" sz="1600" dirty="0">
                <a:solidFill>
                  <a:srgbClr val="4047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</a:t>
            </a:r>
            <a:r>
              <a:rPr lang="ko-KR" altLang="en-US" sz="1600" dirty="0">
                <a:solidFill>
                  <a:srgbClr val="40474D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수처리 기술과 이산화탄소 포집 기술 등을 선제적으로 내재화 하여 소재화 비즈니스 모델로 확장할 계획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A483F5E-61BB-1F87-646B-827A105E7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367" y="2477231"/>
            <a:ext cx="1637413" cy="28959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F59B942-165C-3CE2-35AD-8DE7436F223F}"/>
              </a:ext>
            </a:extLst>
          </p:cNvPr>
          <p:cNvCxnSpPr>
            <a:cxnSpLocks/>
          </p:cNvCxnSpPr>
          <p:nvPr/>
        </p:nvCxnSpPr>
        <p:spPr>
          <a:xfrm>
            <a:off x="3431704" y="3668483"/>
            <a:ext cx="1919944" cy="372646"/>
          </a:xfrm>
          <a:prstGeom prst="line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77DEFC8-CB3B-4D3F-32EC-C85749B13FED}"/>
              </a:ext>
            </a:extLst>
          </p:cNvPr>
          <p:cNvCxnSpPr>
            <a:cxnSpLocks/>
          </p:cNvCxnSpPr>
          <p:nvPr/>
        </p:nvCxnSpPr>
        <p:spPr>
          <a:xfrm flipV="1">
            <a:off x="3431704" y="2497904"/>
            <a:ext cx="1919944" cy="566810"/>
          </a:xfrm>
          <a:prstGeom prst="line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97CF9B2-4B5A-DFA6-B745-20B606383B5E}"/>
              </a:ext>
            </a:extLst>
          </p:cNvPr>
          <p:cNvCxnSpPr>
            <a:cxnSpLocks/>
          </p:cNvCxnSpPr>
          <p:nvPr/>
        </p:nvCxnSpPr>
        <p:spPr>
          <a:xfrm>
            <a:off x="3213100" y="4742283"/>
            <a:ext cx="2235200" cy="891458"/>
          </a:xfrm>
          <a:prstGeom prst="line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95311381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784887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/>
              <a:t>1-4. </a:t>
            </a:r>
            <a:r>
              <a:rPr lang="ko-KR" altLang="en-US" dirty="0"/>
              <a:t>기업의 지속가능성</a:t>
            </a:r>
            <a:r>
              <a:rPr lang="en-US" altLang="ko-KR" dirty="0"/>
              <a:t>(Sustainability)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85E21-BD4F-66F3-3A2E-FD1BA023E4DB}"/>
              </a:ext>
            </a:extLst>
          </p:cNvPr>
          <p:cNvSpPr txBox="1"/>
          <p:nvPr/>
        </p:nvSpPr>
        <p:spPr>
          <a:xfrm>
            <a:off x="695400" y="1412775"/>
            <a:ext cx="67687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SK(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주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) 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지속가능보고서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F6FF6F-CA8E-9314-35B5-63BAAC0B2661}"/>
              </a:ext>
            </a:extLst>
          </p:cNvPr>
          <p:cNvSpPr txBox="1"/>
          <p:nvPr/>
        </p:nvSpPr>
        <p:spPr>
          <a:xfrm>
            <a:off x="767408" y="5808886"/>
            <a:ext cx="52565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FKI 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전국경제인연합회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K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·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얼라이언스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2021 ⓚ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기업 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백서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p.17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1DB8D2-77F5-E4AE-EFF4-ADA5AAD01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2107838"/>
            <a:ext cx="5616624" cy="366551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D07C823-9527-7FAC-CCE5-13C65B258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484" y="2941934"/>
            <a:ext cx="5564140" cy="214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5686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784887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/>
              <a:t>1-4. </a:t>
            </a:r>
            <a:r>
              <a:rPr lang="ko-KR" altLang="en-US" dirty="0"/>
              <a:t>기업의 지속가능성</a:t>
            </a:r>
            <a:r>
              <a:rPr lang="en-US" altLang="ko-KR" dirty="0"/>
              <a:t>(Sustainability)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85E21-BD4F-66F3-3A2E-FD1BA023E4DB}"/>
              </a:ext>
            </a:extLst>
          </p:cNvPr>
          <p:cNvSpPr txBox="1"/>
          <p:nvPr/>
        </p:nvSpPr>
        <p:spPr>
          <a:xfrm>
            <a:off x="695400" y="1412775"/>
            <a:ext cx="67687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현대중공업 그룹 ‘지속가능최고책임자’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4F5B6-3808-A3C7-589F-984C83BEAC85}"/>
              </a:ext>
            </a:extLst>
          </p:cNvPr>
          <p:cNvSpPr txBox="1"/>
          <p:nvPr/>
        </p:nvSpPr>
        <p:spPr>
          <a:xfrm>
            <a:off x="6528048" y="2670714"/>
            <a:ext cx="48965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전 계열사에 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지속가능최고책임자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en-US" altLang="ko-KR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hief </a:t>
            </a:r>
            <a:r>
              <a:rPr lang="en-US" altLang="ko-KR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S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ustainability </a:t>
            </a:r>
            <a:r>
              <a:rPr lang="en-US" altLang="ko-KR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O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fficer)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선임해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거버넌스 체계화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CSO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는 지속가능성장 관련 이슈의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의사결정</a:t>
            </a:r>
            <a:r>
              <a:rPr lang="en-US" altLang="ko-KR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·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집행 관리의 최고책임자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다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또 하부에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전략팀과 전담 조직을 신설해 전사 통일된 프로세스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·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시스템 구축하고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이를 통해 다양한 이해관계자로부터 제기되는 </a:t>
            </a:r>
            <a:r>
              <a:rPr lang="en-US" altLang="ko-KR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관련 이슈에 능동적으로 대응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한다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09A866-C102-8C3F-FF92-24C3C0F79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2221284"/>
            <a:ext cx="5485858" cy="36221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CB554-D788-E661-EF02-205EE23D1EAB}"/>
              </a:ext>
            </a:extLst>
          </p:cNvPr>
          <p:cNvSpPr txBox="1"/>
          <p:nvPr/>
        </p:nvSpPr>
        <p:spPr>
          <a:xfrm>
            <a:off x="767408" y="5809359"/>
            <a:ext cx="45992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FKI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전국경제인연합회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K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·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얼라이언스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2021 ⓚ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기업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백서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p.8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5990450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5" y="294096"/>
            <a:ext cx="7911231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/>
              <a:t>1-5. </a:t>
            </a:r>
            <a:r>
              <a:rPr lang="ko-KR" altLang="en-US" dirty="0" smtClean="0"/>
              <a:t>위원회 운영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85E21-BD4F-66F3-3A2E-FD1BA023E4DB}"/>
              </a:ext>
            </a:extLst>
          </p:cNvPr>
          <p:cNvSpPr txBox="1"/>
          <p:nvPr/>
        </p:nvSpPr>
        <p:spPr>
          <a:xfrm>
            <a:off x="695400" y="1412775"/>
            <a:ext cx="77768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GS</a:t>
            </a:r>
            <a:r>
              <a:rPr lang="ko-KR" altLang="en-US" sz="2200" u="sng" dirty="0" err="1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칼텍스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 sz="2200" u="sng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‘중층의 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위원회 운영’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48D8EF-33AC-D00D-6543-217D1654014E}"/>
              </a:ext>
            </a:extLst>
          </p:cNvPr>
          <p:cNvSpPr txBox="1"/>
          <p:nvPr/>
        </p:nvSpPr>
        <p:spPr>
          <a:xfrm>
            <a:off x="857228" y="2132856"/>
            <a:ext cx="33843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GS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칼텍스는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지속가능경영 이슈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다루는 세분화된 위원회 운영 중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2021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월에는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경영활동을 강화하기 위하여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기존 </a:t>
            </a:r>
            <a:r>
              <a:rPr lang="en-US" altLang="ko-KR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CSR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위원회를 </a:t>
            </a:r>
            <a:r>
              <a:rPr lang="en-US" altLang="ko-KR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위원회로 확대 개편</a:t>
            </a:r>
            <a:endParaRPr lang="en-US" altLang="ko-KR" dirty="0">
              <a:solidFill>
                <a:srgbClr val="008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기후변화 대응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친환경 신사업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환경오염물질 배출 저감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지속가능 공급망 관리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인권 리스크 관리 등 이슈에 대해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CEO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중심으로 논의하고 의사결정을 한다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C12582A-AD98-D7E0-2DDC-6CCB51DA3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864" y="2859313"/>
            <a:ext cx="6759526" cy="29491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EED35A9-7385-9A8F-B760-165CB02B3E76}"/>
              </a:ext>
            </a:extLst>
          </p:cNvPr>
          <p:cNvSpPr txBox="1"/>
          <p:nvPr/>
        </p:nvSpPr>
        <p:spPr>
          <a:xfrm>
            <a:off x="5663952" y="256490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세분화된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이슈 관리를 위해 다양한 위원회를 운영한다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BB9C37F-DE1D-DA5B-9094-1FA7D4E78AFF}"/>
              </a:ext>
            </a:extLst>
          </p:cNvPr>
          <p:cNvCxnSpPr/>
          <p:nvPr/>
        </p:nvCxnSpPr>
        <p:spPr>
          <a:xfrm>
            <a:off x="5159896" y="2780928"/>
            <a:ext cx="0" cy="33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5132C6-1077-31AB-B7A9-2DA7E5964337}"/>
              </a:ext>
            </a:extLst>
          </p:cNvPr>
          <p:cNvCxnSpPr>
            <a:endCxn id="28" idx="1"/>
          </p:cNvCxnSpPr>
          <p:nvPr/>
        </p:nvCxnSpPr>
        <p:spPr>
          <a:xfrm>
            <a:off x="5159896" y="2749570"/>
            <a:ext cx="50405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608968C-6D8D-CD6A-B64F-9D26F9132641}"/>
              </a:ext>
            </a:extLst>
          </p:cNvPr>
          <p:cNvSpPr txBox="1"/>
          <p:nvPr/>
        </p:nvSpPr>
        <p:spPr>
          <a:xfrm>
            <a:off x="848642" y="5977817"/>
            <a:ext cx="5220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FKI 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전국경제인연합회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K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·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얼라이언스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2021 ⓚ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기업 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백서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p.9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4996529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784887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/>
              <a:t>1-5. </a:t>
            </a:r>
            <a:r>
              <a:rPr lang="ko-KR" altLang="en-US" dirty="0" smtClean="0"/>
              <a:t>위원회 </a:t>
            </a:r>
            <a:r>
              <a:rPr lang="en-US" altLang="ko-KR" dirty="0" smtClean="0"/>
              <a:t>(</a:t>
            </a:r>
            <a:r>
              <a:rPr lang="ko-KR" altLang="en-US" dirty="0" smtClean="0"/>
              <a:t>태스크 포스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85E21-BD4F-66F3-3A2E-FD1BA023E4DB}"/>
              </a:ext>
            </a:extLst>
          </p:cNvPr>
          <p:cNvSpPr txBox="1"/>
          <p:nvPr/>
        </p:nvSpPr>
        <p:spPr>
          <a:xfrm>
            <a:off x="695400" y="1412775"/>
            <a:ext cx="89289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TCFD(Task Force on Climate-related Financial Disclosures)</a:t>
            </a:r>
            <a:endParaRPr lang="ko-KR" altLang="en-US" sz="2200" u="sng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D5EC09-0828-CF11-F400-1F7EB76B90D6}"/>
              </a:ext>
            </a:extLst>
          </p:cNvPr>
          <p:cNvSpPr txBox="1"/>
          <p:nvPr/>
        </p:nvSpPr>
        <p:spPr>
          <a:xfrm>
            <a:off x="875420" y="6163564"/>
            <a:ext cx="52205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FKI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전국경제인연합회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K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·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얼라이언스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2021 ⓚ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기업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백서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p.14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61E80C-9378-868D-41FD-A8ED2C3FD35D}"/>
              </a:ext>
            </a:extLst>
          </p:cNvPr>
          <p:cNvSpPr txBox="1"/>
          <p:nvPr/>
        </p:nvSpPr>
        <p:spPr>
          <a:xfrm>
            <a:off x="695400" y="2483116"/>
            <a:ext cx="50405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</a:t>
            </a:r>
          </a:p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G20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재무장관과 중앙은행 총재 회의 산하 금융안정위원회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(FSB)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가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2015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12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월 설립한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글로벌 기후변화 관련 재무정보 공시 태스크포스</a:t>
            </a:r>
            <a:endParaRPr lang="en-US" altLang="ko-KR" dirty="0">
              <a:solidFill>
                <a:srgbClr val="008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목표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–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기업이 기후변화 관련 위험과 기회요인을 파악하고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이들의 재무적 영향을 자발적으로 공시하도록 하여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투명한 정보 공유를 유도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하는 것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2856C45-1FFF-DC7F-6178-8EA99E8E1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2" y="2054579"/>
            <a:ext cx="5132662" cy="25832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9F47B9-71A4-4239-434F-4643815D263A}"/>
              </a:ext>
            </a:extLst>
          </p:cNvPr>
          <p:cNvSpPr txBox="1"/>
          <p:nvPr/>
        </p:nvSpPr>
        <p:spPr>
          <a:xfrm>
            <a:off x="6168008" y="4660586"/>
            <a:ext cx="59046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▲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조사대상 기업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85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개사 중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64%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 해당하는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54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 사는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TCFD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보고 양식에 따라 기후변화 대응 현황을 공시하고 있다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지난해 지속가능보고서 발간기업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확인된 기업 限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 110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곳 중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TCFD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보고를 채택한 기업은 약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21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 사였다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81806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784887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/>
              <a:t>1-6. </a:t>
            </a:r>
            <a:r>
              <a:rPr lang="ko-KR" altLang="en-US" dirty="0" smtClean="0"/>
              <a:t>반부패</a:t>
            </a:r>
            <a:r>
              <a:rPr lang="en-US" altLang="ko-KR" dirty="0" smtClean="0"/>
              <a:t>(Anti-Corruption)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85E21-BD4F-66F3-3A2E-FD1BA023E4DB}"/>
              </a:ext>
            </a:extLst>
          </p:cNvPr>
          <p:cNvSpPr txBox="1"/>
          <p:nvPr/>
        </p:nvSpPr>
        <p:spPr>
          <a:xfrm>
            <a:off x="695400" y="1412775"/>
            <a:ext cx="67687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코카콜라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‘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반부패 관련 정책 및 부패 방지 카드 제공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’</a:t>
            </a:r>
            <a:endParaRPr lang="ko-KR" altLang="en-US" sz="2200" u="sng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D5EC09-0828-CF11-F400-1F7EB76B90D6}"/>
              </a:ext>
            </a:extLst>
          </p:cNvPr>
          <p:cNvSpPr txBox="1"/>
          <p:nvPr/>
        </p:nvSpPr>
        <p:spPr>
          <a:xfrm>
            <a:off x="931572" y="5669233"/>
            <a:ext cx="5220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전국경제인연합회･김앤장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 ,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글로벌 기준으로 본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경영 사례 집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p.125</a:t>
            </a:r>
            <a:endParaRPr lang="ko-KR" altLang="en-US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2061EF-97CA-8FE4-0E4A-FEAD5EBDAFC6}"/>
              </a:ext>
            </a:extLst>
          </p:cNvPr>
          <p:cNvSpPr txBox="1"/>
          <p:nvPr/>
        </p:nvSpPr>
        <p:spPr>
          <a:xfrm>
            <a:off x="695400" y="2036166"/>
            <a:ext cx="103691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CocaCola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Company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는 기업의 활동 및 비즈니스 관계가 인권에 미치는 영향과 리스크를 식별하고자 전 세계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180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명 이상의 전문가와 함께 워크샵을 진행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=&gt;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13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가지 주요 인권 이슈를 선정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Ex)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‘공급망을 통한 부패 리스크</a:t>
            </a:r>
            <a:r>
              <a:rPr lang="en-US" altLang="ko-KR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(Corruption &amp; anti-bribery risks through value chain)’</a:t>
            </a:r>
            <a:endParaRPr lang="ko-KR" altLang="en-US" dirty="0">
              <a:solidFill>
                <a:srgbClr val="008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42C42A-FB1E-F555-2FB0-79E4ECB9D646}"/>
              </a:ext>
            </a:extLst>
          </p:cNvPr>
          <p:cNvSpPr txBox="1"/>
          <p:nvPr/>
        </p:nvSpPr>
        <p:spPr>
          <a:xfrm>
            <a:off x="931572" y="3487215"/>
            <a:ext cx="60976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공급업체를 포함한 전반적인 시스템에 적용될 비즈니스 행동 강령 및 반부패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뇌물 방지 정책 제정 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(2020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6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월 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10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 개정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웹 기반 및 대면 교육 뿐만 아니라 보고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모니터링 및 인증 시스템 등이 포함된 ‘반부패 컴플라이언스 프로그램’ 운영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‘정부 및 공무원 대상 소통 방법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교육’ 과 ‘반부패 전문 과정’ 이수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고위험군으로 간주되는 공급업체를 선별하여 당사의 반부패 정책 준수 동의서를 받기 위한 글로벌 실사 프로그램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(global due diligence program)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운영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F6D992-F48C-0A79-EE4B-57507B1BA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394" y="3332747"/>
            <a:ext cx="3962709" cy="26285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55159D-FB79-431B-FE39-DB88B47D235A}"/>
              </a:ext>
            </a:extLst>
          </p:cNvPr>
          <p:cNvSpPr txBox="1"/>
          <p:nvPr/>
        </p:nvSpPr>
        <p:spPr>
          <a:xfrm>
            <a:off x="7317866" y="5973968"/>
            <a:ext cx="3530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33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▲부패방지 카드</a:t>
            </a:r>
            <a:r>
              <a:rPr lang="en-US" altLang="ko-KR" sz="1400" dirty="0">
                <a:solidFill>
                  <a:srgbClr val="0033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(anti-corruption card)</a:t>
            </a:r>
            <a:endParaRPr lang="ko-KR" altLang="en-US" sz="1400" dirty="0">
              <a:solidFill>
                <a:srgbClr val="0033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F6FF6F-CA8E-9314-35B5-63BAAC0B2661}"/>
              </a:ext>
            </a:extLst>
          </p:cNvPr>
          <p:cNvSpPr txBox="1"/>
          <p:nvPr/>
        </p:nvSpPr>
        <p:spPr>
          <a:xfrm>
            <a:off x="7170243" y="6294369"/>
            <a:ext cx="5023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Anti Corruption Foundation, www.anticorruptionfoundation.com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9589765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 flipH="1">
            <a:off x="407157" y="4797152"/>
            <a:ext cx="1454626" cy="1830388"/>
            <a:chOff x="8105777" y="4149080"/>
            <a:chExt cx="1455735" cy="2352078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8754967" y="4149080"/>
              <a:ext cx="806545" cy="2352078"/>
            </a:xfrm>
            <a:custGeom>
              <a:avLst/>
              <a:gdLst>
                <a:gd name="T0" fmla="*/ 1065 w 1170"/>
                <a:gd name="T1" fmla="*/ 987 h 3412"/>
                <a:gd name="T2" fmla="*/ 909 w 1170"/>
                <a:gd name="T3" fmla="*/ 767 h 3412"/>
                <a:gd name="T4" fmla="*/ 824 w 1170"/>
                <a:gd name="T5" fmla="*/ 643 h 3412"/>
                <a:gd name="T6" fmla="*/ 890 w 1170"/>
                <a:gd name="T7" fmla="*/ 494 h 3412"/>
                <a:gd name="T8" fmla="*/ 785 w 1170"/>
                <a:gd name="T9" fmla="*/ 271 h 3412"/>
                <a:gd name="T10" fmla="*/ 730 w 1170"/>
                <a:gd name="T11" fmla="*/ 113 h 3412"/>
                <a:gd name="T12" fmla="*/ 440 w 1170"/>
                <a:gd name="T13" fmla="*/ 6 h 3412"/>
                <a:gd name="T14" fmla="*/ 380 w 1170"/>
                <a:gd name="T15" fmla="*/ 77 h 3412"/>
                <a:gd name="T16" fmla="*/ 335 w 1170"/>
                <a:gd name="T17" fmla="*/ 196 h 3412"/>
                <a:gd name="T18" fmla="*/ 283 w 1170"/>
                <a:gd name="T19" fmla="*/ 133 h 3412"/>
                <a:gd name="T20" fmla="*/ 44 w 1170"/>
                <a:gd name="T21" fmla="*/ 146 h 3412"/>
                <a:gd name="T22" fmla="*/ 93 w 1170"/>
                <a:gd name="T23" fmla="*/ 256 h 3412"/>
                <a:gd name="T24" fmla="*/ 41 w 1170"/>
                <a:gd name="T25" fmla="*/ 642 h 3412"/>
                <a:gd name="T26" fmla="*/ 215 w 1170"/>
                <a:gd name="T27" fmla="*/ 844 h 3412"/>
                <a:gd name="T28" fmla="*/ 218 w 1170"/>
                <a:gd name="T29" fmla="*/ 965 h 3412"/>
                <a:gd name="T30" fmla="*/ 292 w 1170"/>
                <a:gd name="T31" fmla="*/ 1294 h 3412"/>
                <a:gd name="T32" fmla="*/ 302 w 1170"/>
                <a:gd name="T33" fmla="*/ 1544 h 3412"/>
                <a:gd name="T34" fmla="*/ 386 w 1170"/>
                <a:gd name="T35" fmla="*/ 1967 h 3412"/>
                <a:gd name="T36" fmla="*/ 488 w 1170"/>
                <a:gd name="T37" fmla="*/ 2337 h 3412"/>
                <a:gd name="T38" fmla="*/ 623 w 1170"/>
                <a:gd name="T39" fmla="*/ 2821 h 3412"/>
                <a:gd name="T40" fmla="*/ 498 w 1170"/>
                <a:gd name="T41" fmla="*/ 3067 h 3412"/>
                <a:gd name="T42" fmla="*/ 350 w 1170"/>
                <a:gd name="T43" fmla="*/ 3150 h 3412"/>
                <a:gd name="T44" fmla="*/ 592 w 1170"/>
                <a:gd name="T45" fmla="*/ 3170 h 3412"/>
                <a:gd name="T46" fmla="*/ 558 w 1170"/>
                <a:gd name="T47" fmla="*/ 3246 h 3412"/>
                <a:gd name="T48" fmla="*/ 400 w 1170"/>
                <a:gd name="T49" fmla="*/ 3371 h 3412"/>
                <a:gd name="T50" fmla="*/ 590 w 1170"/>
                <a:gd name="T51" fmla="*/ 3410 h 3412"/>
                <a:gd name="T52" fmla="*/ 848 w 1170"/>
                <a:gd name="T53" fmla="*/ 3315 h 3412"/>
                <a:gd name="T54" fmla="*/ 837 w 1170"/>
                <a:gd name="T55" fmla="*/ 3152 h 3412"/>
                <a:gd name="T56" fmla="*/ 829 w 1170"/>
                <a:gd name="T57" fmla="*/ 2624 h 3412"/>
                <a:gd name="T58" fmla="*/ 724 w 1170"/>
                <a:gd name="T59" fmla="*/ 2141 h 3412"/>
                <a:gd name="T60" fmla="*/ 782 w 1170"/>
                <a:gd name="T61" fmla="*/ 1641 h 3412"/>
                <a:gd name="T62" fmla="*/ 977 w 1170"/>
                <a:gd name="T63" fmla="*/ 1682 h 3412"/>
                <a:gd name="T64" fmla="*/ 1040 w 1170"/>
                <a:gd name="T65" fmla="*/ 1652 h 3412"/>
                <a:gd name="T66" fmla="*/ 1134 w 1170"/>
                <a:gd name="T67" fmla="*/ 1195 h 3412"/>
                <a:gd name="T68" fmla="*/ 206 w 1170"/>
                <a:gd name="T69" fmla="*/ 478 h 3412"/>
                <a:gd name="T70" fmla="*/ 350 w 1170"/>
                <a:gd name="T71" fmla="*/ 610 h 3412"/>
                <a:gd name="T72" fmla="*/ 250 w 1170"/>
                <a:gd name="T73" fmla="*/ 541 h 3412"/>
                <a:gd name="T74" fmla="*/ 254 w 1170"/>
                <a:gd name="T75" fmla="*/ 358 h 3412"/>
                <a:gd name="T76" fmla="*/ 298 w 1170"/>
                <a:gd name="T77" fmla="*/ 521 h 3412"/>
                <a:gd name="T78" fmla="*/ 430 w 1170"/>
                <a:gd name="T79" fmla="*/ 549 h 3412"/>
                <a:gd name="T80" fmla="*/ 320 w 1170"/>
                <a:gd name="T81" fmla="*/ 527 h 3412"/>
                <a:gd name="T82" fmla="*/ 308 w 1170"/>
                <a:gd name="T83" fmla="*/ 287 h 3412"/>
                <a:gd name="T84" fmla="*/ 305 w 1170"/>
                <a:gd name="T85" fmla="*/ 370 h 3412"/>
                <a:gd name="T86" fmla="*/ 347 w 1170"/>
                <a:gd name="T87" fmla="*/ 422 h 3412"/>
                <a:gd name="T88" fmla="*/ 765 w 1170"/>
                <a:gd name="T89" fmla="*/ 474 h 3412"/>
                <a:gd name="T90" fmla="*/ 653 w 1170"/>
                <a:gd name="T91" fmla="*/ 477 h 3412"/>
                <a:gd name="T92" fmla="*/ 685 w 1170"/>
                <a:gd name="T93" fmla="*/ 381 h 3412"/>
                <a:gd name="T94" fmla="*/ 781 w 1170"/>
                <a:gd name="T95" fmla="*/ 406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70" h="3412">
                  <a:moveTo>
                    <a:pt x="1134" y="1195"/>
                  </a:moveTo>
                  <a:lnTo>
                    <a:pt x="1126" y="1081"/>
                  </a:lnTo>
                  <a:lnTo>
                    <a:pt x="1106" y="1028"/>
                  </a:lnTo>
                  <a:lnTo>
                    <a:pt x="1065" y="987"/>
                  </a:lnTo>
                  <a:lnTo>
                    <a:pt x="1029" y="907"/>
                  </a:lnTo>
                  <a:lnTo>
                    <a:pt x="967" y="844"/>
                  </a:lnTo>
                  <a:lnTo>
                    <a:pt x="939" y="803"/>
                  </a:lnTo>
                  <a:lnTo>
                    <a:pt x="909" y="767"/>
                  </a:lnTo>
                  <a:lnTo>
                    <a:pt x="887" y="729"/>
                  </a:lnTo>
                  <a:lnTo>
                    <a:pt x="864" y="747"/>
                  </a:lnTo>
                  <a:lnTo>
                    <a:pt x="826" y="720"/>
                  </a:lnTo>
                  <a:lnTo>
                    <a:pt x="824" y="643"/>
                  </a:lnTo>
                  <a:lnTo>
                    <a:pt x="814" y="617"/>
                  </a:lnTo>
                  <a:lnTo>
                    <a:pt x="824" y="584"/>
                  </a:lnTo>
                  <a:lnTo>
                    <a:pt x="875" y="560"/>
                  </a:lnTo>
                  <a:lnTo>
                    <a:pt x="890" y="494"/>
                  </a:lnTo>
                  <a:lnTo>
                    <a:pt x="886" y="413"/>
                  </a:lnTo>
                  <a:lnTo>
                    <a:pt x="856" y="334"/>
                  </a:lnTo>
                  <a:lnTo>
                    <a:pt x="817" y="292"/>
                  </a:lnTo>
                  <a:lnTo>
                    <a:pt x="785" y="271"/>
                  </a:lnTo>
                  <a:lnTo>
                    <a:pt x="776" y="257"/>
                  </a:lnTo>
                  <a:lnTo>
                    <a:pt x="760" y="257"/>
                  </a:lnTo>
                  <a:lnTo>
                    <a:pt x="754" y="206"/>
                  </a:lnTo>
                  <a:lnTo>
                    <a:pt x="730" y="113"/>
                  </a:lnTo>
                  <a:lnTo>
                    <a:pt x="683" y="36"/>
                  </a:lnTo>
                  <a:lnTo>
                    <a:pt x="644" y="9"/>
                  </a:lnTo>
                  <a:lnTo>
                    <a:pt x="600" y="0"/>
                  </a:lnTo>
                  <a:lnTo>
                    <a:pt x="440" y="6"/>
                  </a:lnTo>
                  <a:lnTo>
                    <a:pt x="402" y="27"/>
                  </a:lnTo>
                  <a:lnTo>
                    <a:pt x="378" y="47"/>
                  </a:lnTo>
                  <a:lnTo>
                    <a:pt x="389" y="55"/>
                  </a:lnTo>
                  <a:lnTo>
                    <a:pt x="380" y="77"/>
                  </a:lnTo>
                  <a:lnTo>
                    <a:pt x="355" y="110"/>
                  </a:lnTo>
                  <a:lnTo>
                    <a:pt x="339" y="157"/>
                  </a:lnTo>
                  <a:lnTo>
                    <a:pt x="344" y="190"/>
                  </a:lnTo>
                  <a:lnTo>
                    <a:pt x="335" y="196"/>
                  </a:lnTo>
                  <a:lnTo>
                    <a:pt x="333" y="163"/>
                  </a:lnTo>
                  <a:lnTo>
                    <a:pt x="311" y="162"/>
                  </a:lnTo>
                  <a:lnTo>
                    <a:pt x="298" y="143"/>
                  </a:lnTo>
                  <a:lnTo>
                    <a:pt x="283" y="133"/>
                  </a:lnTo>
                  <a:lnTo>
                    <a:pt x="269" y="130"/>
                  </a:lnTo>
                  <a:lnTo>
                    <a:pt x="262" y="108"/>
                  </a:lnTo>
                  <a:lnTo>
                    <a:pt x="58" y="91"/>
                  </a:lnTo>
                  <a:lnTo>
                    <a:pt x="44" y="146"/>
                  </a:lnTo>
                  <a:lnTo>
                    <a:pt x="52" y="204"/>
                  </a:lnTo>
                  <a:lnTo>
                    <a:pt x="75" y="206"/>
                  </a:lnTo>
                  <a:lnTo>
                    <a:pt x="86" y="206"/>
                  </a:lnTo>
                  <a:lnTo>
                    <a:pt x="93" y="256"/>
                  </a:lnTo>
                  <a:lnTo>
                    <a:pt x="132" y="257"/>
                  </a:lnTo>
                  <a:lnTo>
                    <a:pt x="129" y="369"/>
                  </a:lnTo>
                  <a:lnTo>
                    <a:pt x="86" y="494"/>
                  </a:lnTo>
                  <a:lnTo>
                    <a:pt x="41" y="642"/>
                  </a:lnTo>
                  <a:lnTo>
                    <a:pt x="0" y="802"/>
                  </a:lnTo>
                  <a:lnTo>
                    <a:pt x="61" y="858"/>
                  </a:lnTo>
                  <a:lnTo>
                    <a:pt x="97" y="857"/>
                  </a:lnTo>
                  <a:lnTo>
                    <a:pt x="215" y="844"/>
                  </a:lnTo>
                  <a:lnTo>
                    <a:pt x="262" y="835"/>
                  </a:lnTo>
                  <a:lnTo>
                    <a:pt x="226" y="877"/>
                  </a:lnTo>
                  <a:lnTo>
                    <a:pt x="217" y="927"/>
                  </a:lnTo>
                  <a:lnTo>
                    <a:pt x="218" y="965"/>
                  </a:lnTo>
                  <a:lnTo>
                    <a:pt x="251" y="1048"/>
                  </a:lnTo>
                  <a:lnTo>
                    <a:pt x="276" y="1125"/>
                  </a:lnTo>
                  <a:lnTo>
                    <a:pt x="283" y="1227"/>
                  </a:lnTo>
                  <a:lnTo>
                    <a:pt x="292" y="1294"/>
                  </a:lnTo>
                  <a:lnTo>
                    <a:pt x="283" y="1398"/>
                  </a:lnTo>
                  <a:lnTo>
                    <a:pt x="278" y="1484"/>
                  </a:lnTo>
                  <a:lnTo>
                    <a:pt x="283" y="1531"/>
                  </a:lnTo>
                  <a:lnTo>
                    <a:pt x="302" y="1544"/>
                  </a:lnTo>
                  <a:lnTo>
                    <a:pt x="324" y="1605"/>
                  </a:lnTo>
                  <a:lnTo>
                    <a:pt x="344" y="1674"/>
                  </a:lnTo>
                  <a:lnTo>
                    <a:pt x="350" y="1790"/>
                  </a:lnTo>
                  <a:lnTo>
                    <a:pt x="386" y="1967"/>
                  </a:lnTo>
                  <a:lnTo>
                    <a:pt x="427" y="2097"/>
                  </a:lnTo>
                  <a:lnTo>
                    <a:pt x="474" y="2264"/>
                  </a:lnTo>
                  <a:lnTo>
                    <a:pt x="476" y="2304"/>
                  </a:lnTo>
                  <a:lnTo>
                    <a:pt x="488" y="2337"/>
                  </a:lnTo>
                  <a:lnTo>
                    <a:pt x="496" y="2406"/>
                  </a:lnTo>
                  <a:lnTo>
                    <a:pt x="558" y="2507"/>
                  </a:lnTo>
                  <a:lnTo>
                    <a:pt x="594" y="2694"/>
                  </a:lnTo>
                  <a:lnTo>
                    <a:pt x="623" y="2821"/>
                  </a:lnTo>
                  <a:lnTo>
                    <a:pt x="630" y="2927"/>
                  </a:lnTo>
                  <a:lnTo>
                    <a:pt x="598" y="3028"/>
                  </a:lnTo>
                  <a:lnTo>
                    <a:pt x="547" y="3050"/>
                  </a:lnTo>
                  <a:lnTo>
                    <a:pt x="498" y="3067"/>
                  </a:lnTo>
                  <a:lnTo>
                    <a:pt x="427" y="3081"/>
                  </a:lnTo>
                  <a:lnTo>
                    <a:pt x="361" y="3090"/>
                  </a:lnTo>
                  <a:lnTo>
                    <a:pt x="341" y="3112"/>
                  </a:lnTo>
                  <a:lnTo>
                    <a:pt x="350" y="3150"/>
                  </a:lnTo>
                  <a:lnTo>
                    <a:pt x="383" y="3174"/>
                  </a:lnTo>
                  <a:lnTo>
                    <a:pt x="476" y="3191"/>
                  </a:lnTo>
                  <a:lnTo>
                    <a:pt x="545" y="3181"/>
                  </a:lnTo>
                  <a:lnTo>
                    <a:pt x="592" y="3170"/>
                  </a:lnTo>
                  <a:lnTo>
                    <a:pt x="619" y="3167"/>
                  </a:lnTo>
                  <a:lnTo>
                    <a:pt x="639" y="3180"/>
                  </a:lnTo>
                  <a:lnTo>
                    <a:pt x="603" y="3213"/>
                  </a:lnTo>
                  <a:lnTo>
                    <a:pt x="558" y="3246"/>
                  </a:lnTo>
                  <a:lnTo>
                    <a:pt x="506" y="3285"/>
                  </a:lnTo>
                  <a:lnTo>
                    <a:pt x="452" y="3318"/>
                  </a:lnTo>
                  <a:lnTo>
                    <a:pt x="407" y="3349"/>
                  </a:lnTo>
                  <a:lnTo>
                    <a:pt x="400" y="3371"/>
                  </a:lnTo>
                  <a:lnTo>
                    <a:pt x="415" y="3395"/>
                  </a:lnTo>
                  <a:lnTo>
                    <a:pt x="454" y="3407"/>
                  </a:lnTo>
                  <a:lnTo>
                    <a:pt x="509" y="3412"/>
                  </a:lnTo>
                  <a:lnTo>
                    <a:pt x="590" y="3410"/>
                  </a:lnTo>
                  <a:lnTo>
                    <a:pt x="644" y="3392"/>
                  </a:lnTo>
                  <a:lnTo>
                    <a:pt x="711" y="3359"/>
                  </a:lnTo>
                  <a:lnTo>
                    <a:pt x="782" y="3338"/>
                  </a:lnTo>
                  <a:lnTo>
                    <a:pt x="848" y="3315"/>
                  </a:lnTo>
                  <a:lnTo>
                    <a:pt x="878" y="3266"/>
                  </a:lnTo>
                  <a:lnTo>
                    <a:pt x="864" y="3197"/>
                  </a:lnTo>
                  <a:lnTo>
                    <a:pt x="850" y="3161"/>
                  </a:lnTo>
                  <a:lnTo>
                    <a:pt x="837" y="3152"/>
                  </a:lnTo>
                  <a:lnTo>
                    <a:pt x="821" y="3067"/>
                  </a:lnTo>
                  <a:lnTo>
                    <a:pt x="823" y="2949"/>
                  </a:lnTo>
                  <a:lnTo>
                    <a:pt x="832" y="2758"/>
                  </a:lnTo>
                  <a:lnTo>
                    <a:pt x="829" y="2624"/>
                  </a:lnTo>
                  <a:lnTo>
                    <a:pt x="793" y="2516"/>
                  </a:lnTo>
                  <a:lnTo>
                    <a:pt x="760" y="2439"/>
                  </a:lnTo>
                  <a:lnTo>
                    <a:pt x="740" y="2309"/>
                  </a:lnTo>
                  <a:lnTo>
                    <a:pt x="724" y="2141"/>
                  </a:lnTo>
                  <a:lnTo>
                    <a:pt x="707" y="1944"/>
                  </a:lnTo>
                  <a:lnTo>
                    <a:pt x="716" y="1785"/>
                  </a:lnTo>
                  <a:lnTo>
                    <a:pt x="759" y="1721"/>
                  </a:lnTo>
                  <a:lnTo>
                    <a:pt x="782" y="1641"/>
                  </a:lnTo>
                  <a:lnTo>
                    <a:pt x="840" y="1669"/>
                  </a:lnTo>
                  <a:lnTo>
                    <a:pt x="911" y="1671"/>
                  </a:lnTo>
                  <a:lnTo>
                    <a:pt x="945" y="1682"/>
                  </a:lnTo>
                  <a:lnTo>
                    <a:pt x="977" y="1682"/>
                  </a:lnTo>
                  <a:lnTo>
                    <a:pt x="1008" y="1694"/>
                  </a:lnTo>
                  <a:lnTo>
                    <a:pt x="1041" y="1690"/>
                  </a:lnTo>
                  <a:lnTo>
                    <a:pt x="1044" y="1668"/>
                  </a:lnTo>
                  <a:lnTo>
                    <a:pt x="1040" y="1652"/>
                  </a:lnTo>
                  <a:lnTo>
                    <a:pt x="1080" y="1520"/>
                  </a:lnTo>
                  <a:lnTo>
                    <a:pt x="1129" y="1399"/>
                  </a:lnTo>
                  <a:lnTo>
                    <a:pt x="1170" y="1277"/>
                  </a:lnTo>
                  <a:lnTo>
                    <a:pt x="1134" y="1195"/>
                  </a:lnTo>
                  <a:close/>
                  <a:moveTo>
                    <a:pt x="258" y="659"/>
                  </a:moveTo>
                  <a:lnTo>
                    <a:pt x="176" y="697"/>
                  </a:lnTo>
                  <a:lnTo>
                    <a:pt x="181" y="574"/>
                  </a:lnTo>
                  <a:lnTo>
                    <a:pt x="206" y="478"/>
                  </a:lnTo>
                  <a:lnTo>
                    <a:pt x="225" y="515"/>
                  </a:lnTo>
                  <a:lnTo>
                    <a:pt x="251" y="560"/>
                  </a:lnTo>
                  <a:lnTo>
                    <a:pt x="303" y="598"/>
                  </a:lnTo>
                  <a:lnTo>
                    <a:pt x="350" y="610"/>
                  </a:lnTo>
                  <a:lnTo>
                    <a:pt x="258" y="659"/>
                  </a:lnTo>
                  <a:close/>
                  <a:moveTo>
                    <a:pt x="308" y="591"/>
                  </a:moveTo>
                  <a:lnTo>
                    <a:pt x="273" y="566"/>
                  </a:lnTo>
                  <a:lnTo>
                    <a:pt x="250" y="541"/>
                  </a:lnTo>
                  <a:lnTo>
                    <a:pt x="225" y="502"/>
                  </a:lnTo>
                  <a:lnTo>
                    <a:pt x="217" y="452"/>
                  </a:lnTo>
                  <a:lnTo>
                    <a:pt x="229" y="392"/>
                  </a:lnTo>
                  <a:lnTo>
                    <a:pt x="254" y="358"/>
                  </a:lnTo>
                  <a:lnTo>
                    <a:pt x="259" y="381"/>
                  </a:lnTo>
                  <a:lnTo>
                    <a:pt x="272" y="455"/>
                  </a:lnTo>
                  <a:lnTo>
                    <a:pt x="281" y="457"/>
                  </a:lnTo>
                  <a:lnTo>
                    <a:pt x="298" y="521"/>
                  </a:lnTo>
                  <a:lnTo>
                    <a:pt x="328" y="576"/>
                  </a:lnTo>
                  <a:lnTo>
                    <a:pt x="355" y="602"/>
                  </a:lnTo>
                  <a:lnTo>
                    <a:pt x="308" y="591"/>
                  </a:lnTo>
                  <a:close/>
                  <a:moveTo>
                    <a:pt x="430" y="549"/>
                  </a:moveTo>
                  <a:lnTo>
                    <a:pt x="400" y="573"/>
                  </a:lnTo>
                  <a:lnTo>
                    <a:pt x="371" y="595"/>
                  </a:lnTo>
                  <a:lnTo>
                    <a:pt x="349" y="579"/>
                  </a:lnTo>
                  <a:lnTo>
                    <a:pt x="320" y="527"/>
                  </a:lnTo>
                  <a:lnTo>
                    <a:pt x="291" y="453"/>
                  </a:lnTo>
                  <a:lnTo>
                    <a:pt x="278" y="287"/>
                  </a:lnTo>
                  <a:lnTo>
                    <a:pt x="286" y="268"/>
                  </a:lnTo>
                  <a:lnTo>
                    <a:pt x="308" y="287"/>
                  </a:lnTo>
                  <a:lnTo>
                    <a:pt x="294" y="314"/>
                  </a:lnTo>
                  <a:lnTo>
                    <a:pt x="302" y="328"/>
                  </a:lnTo>
                  <a:lnTo>
                    <a:pt x="298" y="342"/>
                  </a:lnTo>
                  <a:lnTo>
                    <a:pt x="305" y="370"/>
                  </a:lnTo>
                  <a:lnTo>
                    <a:pt x="300" y="394"/>
                  </a:lnTo>
                  <a:lnTo>
                    <a:pt x="302" y="414"/>
                  </a:lnTo>
                  <a:lnTo>
                    <a:pt x="317" y="420"/>
                  </a:lnTo>
                  <a:lnTo>
                    <a:pt x="347" y="422"/>
                  </a:lnTo>
                  <a:lnTo>
                    <a:pt x="402" y="447"/>
                  </a:lnTo>
                  <a:lnTo>
                    <a:pt x="449" y="538"/>
                  </a:lnTo>
                  <a:lnTo>
                    <a:pt x="430" y="549"/>
                  </a:lnTo>
                  <a:close/>
                  <a:moveTo>
                    <a:pt x="765" y="474"/>
                  </a:moveTo>
                  <a:lnTo>
                    <a:pt x="748" y="524"/>
                  </a:lnTo>
                  <a:lnTo>
                    <a:pt x="730" y="513"/>
                  </a:lnTo>
                  <a:lnTo>
                    <a:pt x="693" y="489"/>
                  </a:lnTo>
                  <a:lnTo>
                    <a:pt x="653" y="477"/>
                  </a:lnTo>
                  <a:lnTo>
                    <a:pt x="630" y="427"/>
                  </a:lnTo>
                  <a:lnTo>
                    <a:pt x="641" y="387"/>
                  </a:lnTo>
                  <a:lnTo>
                    <a:pt x="663" y="391"/>
                  </a:lnTo>
                  <a:lnTo>
                    <a:pt x="685" y="381"/>
                  </a:lnTo>
                  <a:lnTo>
                    <a:pt x="726" y="314"/>
                  </a:lnTo>
                  <a:lnTo>
                    <a:pt x="735" y="323"/>
                  </a:lnTo>
                  <a:lnTo>
                    <a:pt x="751" y="325"/>
                  </a:lnTo>
                  <a:lnTo>
                    <a:pt x="781" y="406"/>
                  </a:lnTo>
                  <a:lnTo>
                    <a:pt x="765" y="4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12542" tIns="56271" rIns="112542" bIns="5627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215"/>
            </a:p>
          </p:txBody>
        </p:sp>
        <p:grpSp>
          <p:nvGrpSpPr>
            <p:cNvPr id="21" name="그룹 20"/>
            <p:cNvGrpSpPr/>
            <p:nvPr/>
          </p:nvGrpSpPr>
          <p:grpSpPr>
            <a:xfrm flipH="1">
              <a:off x="8105777" y="4896156"/>
              <a:ext cx="754705" cy="1091424"/>
              <a:chOff x="1052119" y="2814067"/>
              <a:chExt cx="513545" cy="742667"/>
            </a:xfrm>
            <a:solidFill>
              <a:schemeClr val="bg1">
                <a:lumMod val="85000"/>
              </a:schemeClr>
            </a:solidFill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1052119" y="2816019"/>
                <a:ext cx="256002" cy="740715"/>
              </a:xfrm>
              <a:custGeom>
                <a:avLst/>
                <a:gdLst>
                  <a:gd name="T0" fmla="*/ 692 w 788"/>
                  <a:gd name="T1" fmla="*/ 842 h 2280"/>
                  <a:gd name="T2" fmla="*/ 650 w 788"/>
                  <a:gd name="T3" fmla="*/ 800 h 2280"/>
                  <a:gd name="T4" fmla="*/ 598 w 788"/>
                  <a:gd name="T5" fmla="*/ 582 h 2280"/>
                  <a:gd name="T6" fmla="*/ 514 w 788"/>
                  <a:gd name="T7" fmla="*/ 404 h 2280"/>
                  <a:gd name="T8" fmla="*/ 576 w 788"/>
                  <a:gd name="T9" fmla="*/ 286 h 2280"/>
                  <a:gd name="T10" fmla="*/ 604 w 788"/>
                  <a:gd name="T11" fmla="*/ 188 h 2280"/>
                  <a:gd name="T12" fmla="*/ 568 w 788"/>
                  <a:gd name="T13" fmla="*/ 40 h 2280"/>
                  <a:gd name="T14" fmla="*/ 472 w 788"/>
                  <a:gd name="T15" fmla="*/ 6 h 2280"/>
                  <a:gd name="T16" fmla="*/ 390 w 788"/>
                  <a:gd name="T17" fmla="*/ 80 h 2280"/>
                  <a:gd name="T18" fmla="*/ 368 w 788"/>
                  <a:gd name="T19" fmla="*/ 166 h 2280"/>
                  <a:gd name="T20" fmla="*/ 402 w 788"/>
                  <a:gd name="T21" fmla="*/ 282 h 2280"/>
                  <a:gd name="T22" fmla="*/ 344 w 788"/>
                  <a:gd name="T23" fmla="*/ 328 h 2280"/>
                  <a:gd name="T24" fmla="*/ 248 w 788"/>
                  <a:gd name="T25" fmla="*/ 528 h 2280"/>
                  <a:gd name="T26" fmla="*/ 206 w 788"/>
                  <a:gd name="T27" fmla="*/ 722 h 2280"/>
                  <a:gd name="T28" fmla="*/ 166 w 788"/>
                  <a:gd name="T29" fmla="*/ 830 h 2280"/>
                  <a:gd name="T30" fmla="*/ 156 w 788"/>
                  <a:gd name="T31" fmla="*/ 888 h 2280"/>
                  <a:gd name="T32" fmla="*/ 106 w 788"/>
                  <a:gd name="T33" fmla="*/ 942 h 2280"/>
                  <a:gd name="T34" fmla="*/ 24 w 788"/>
                  <a:gd name="T35" fmla="*/ 972 h 2280"/>
                  <a:gd name="T36" fmla="*/ 0 w 788"/>
                  <a:gd name="T37" fmla="*/ 1054 h 2280"/>
                  <a:gd name="T38" fmla="*/ 92 w 788"/>
                  <a:gd name="T39" fmla="*/ 1182 h 2280"/>
                  <a:gd name="T40" fmla="*/ 130 w 788"/>
                  <a:gd name="T41" fmla="*/ 1230 h 2280"/>
                  <a:gd name="T42" fmla="*/ 222 w 788"/>
                  <a:gd name="T43" fmla="*/ 1420 h 2280"/>
                  <a:gd name="T44" fmla="*/ 246 w 788"/>
                  <a:gd name="T45" fmla="*/ 1512 h 2280"/>
                  <a:gd name="T46" fmla="*/ 312 w 788"/>
                  <a:gd name="T47" fmla="*/ 1522 h 2280"/>
                  <a:gd name="T48" fmla="*/ 300 w 788"/>
                  <a:gd name="T49" fmla="*/ 1628 h 2280"/>
                  <a:gd name="T50" fmla="*/ 270 w 788"/>
                  <a:gd name="T51" fmla="*/ 1758 h 2280"/>
                  <a:gd name="T52" fmla="*/ 234 w 788"/>
                  <a:gd name="T53" fmla="*/ 2006 h 2280"/>
                  <a:gd name="T54" fmla="*/ 198 w 788"/>
                  <a:gd name="T55" fmla="*/ 2060 h 2280"/>
                  <a:gd name="T56" fmla="*/ 236 w 788"/>
                  <a:gd name="T57" fmla="*/ 2168 h 2280"/>
                  <a:gd name="T58" fmla="*/ 228 w 788"/>
                  <a:gd name="T59" fmla="*/ 2264 h 2280"/>
                  <a:gd name="T60" fmla="*/ 432 w 788"/>
                  <a:gd name="T61" fmla="*/ 2274 h 2280"/>
                  <a:gd name="T62" fmla="*/ 570 w 788"/>
                  <a:gd name="T63" fmla="*/ 2254 h 2280"/>
                  <a:gd name="T64" fmla="*/ 506 w 788"/>
                  <a:gd name="T65" fmla="*/ 2226 h 2280"/>
                  <a:gd name="T66" fmla="*/ 428 w 788"/>
                  <a:gd name="T67" fmla="*/ 2136 h 2280"/>
                  <a:gd name="T68" fmla="*/ 452 w 788"/>
                  <a:gd name="T69" fmla="*/ 2070 h 2280"/>
                  <a:gd name="T70" fmla="*/ 648 w 788"/>
                  <a:gd name="T71" fmla="*/ 1766 h 2280"/>
                  <a:gd name="T72" fmla="*/ 750 w 788"/>
                  <a:gd name="T73" fmla="*/ 1566 h 2280"/>
                  <a:gd name="T74" fmla="*/ 664 w 788"/>
                  <a:gd name="T75" fmla="*/ 1240 h 2280"/>
                  <a:gd name="T76" fmla="*/ 618 w 788"/>
                  <a:gd name="T77" fmla="*/ 1062 h 2280"/>
                  <a:gd name="T78" fmla="*/ 584 w 788"/>
                  <a:gd name="T79" fmla="*/ 948 h 2280"/>
                  <a:gd name="T80" fmla="*/ 648 w 788"/>
                  <a:gd name="T81" fmla="*/ 924 h 2280"/>
                  <a:gd name="T82" fmla="*/ 716 w 788"/>
                  <a:gd name="T83" fmla="*/ 944 h 2280"/>
                  <a:gd name="T84" fmla="*/ 758 w 788"/>
                  <a:gd name="T85" fmla="*/ 946 h 2280"/>
                  <a:gd name="T86" fmla="*/ 788 w 788"/>
                  <a:gd name="T87" fmla="*/ 874 h 2280"/>
                  <a:gd name="T88" fmla="*/ 238 w 788"/>
                  <a:gd name="T89" fmla="*/ 952 h 2280"/>
                  <a:gd name="T90" fmla="*/ 190 w 788"/>
                  <a:gd name="T91" fmla="*/ 884 h 2280"/>
                  <a:gd name="T92" fmla="*/ 210 w 788"/>
                  <a:gd name="T93" fmla="*/ 832 h 2280"/>
                  <a:gd name="T94" fmla="*/ 272 w 788"/>
                  <a:gd name="T95" fmla="*/ 738 h 2280"/>
                  <a:gd name="T96" fmla="*/ 274 w 788"/>
                  <a:gd name="T97" fmla="*/ 868 h 2280"/>
                  <a:gd name="T98" fmla="*/ 564 w 788"/>
                  <a:gd name="T99" fmla="*/ 1608 h 2280"/>
                  <a:gd name="T100" fmla="*/ 538 w 788"/>
                  <a:gd name="T101" fmla="*/ 1630 h 2280"/>
                  <a:gd name="T102" fmla="*/ 480 w 788"/>
                  <a:gd name="T103" fmla="*/ 1668 h 2280"/>
                  <a:gd name="T104" fmla="*/ 504 w 788"/>
                  <a:gd name="T105" fmla="*/ 1514 h 2280"/>
                  <a:gd name="T106" fmla="*/ 540 w 788"/>
                  <a:gd name="T107" fmla="*/ 1510 h 2280"/>
                  <a:gd name="T108" fmla="*/ 560 w 788"/>
                  <a:gd name="T109" fmla="*/ 1568 h 2280"/>
                  <a:gd name="T110" fmla="*/ 564 w 788"/>
                  <a:gd name="T111" fmla="*/ 816 h 2280"/>
                  <a:gd name="T112" fmla="*/ 546 w 788"/>
                  <a:gd name="T113" fmla="*/ 786 h 2280"/>
                  <a:gd name="T114" fmla="*/ 544 w 788"/>
                  <a:gd name="T115" fmla="*/ 722 h 2280"/>
                  <a:gd name="T116" fmla="*/ 584 w 788"/>
                  <a:gd name="T117" fmla="*/ 734 h 2280"/>
                  <a:gd name="T118" fmla="*/ 596 w 788"/>
                  <a:gd name="T119" fmla="*/ 712 h 2280"/>
                  <a:gd name="T120" fmla="*/ 606 w 788"/>
                  <a:gd name="T121" fmla="*/ 682 h 2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8" h="2280">
                    <a:moveTo>
                      <a:pt x="784" y="874"/>
                    </a:moveTo>
                    <a:lnTo>
                      <a:pt x="784" y="874"/>
                    </a:lnTo>
                    <a:lnTo>
                      <a:pt x="774" y="870"/>
                    </a:lnTo>
                    <a:lnTo>
                      <a:pt x="768" y="868"/>
                    </a:lnTo>
                    <a:lnTo>
                      <a:pt x="760" y="870"/>
                    </a:lnTo>
                    <a:lnTo>
                      <a:pt x="752" y="868"/>
                    </a:lnTo>
                    <a:lnTo>
                      <a:pt x="752" y="868"/>
                    </a:lnTo>
                    <a:lnTo>
                      <a:pt x="748" y="864"/>
                    </a:lnTo>
                    <a:lnTo>
                      <a:pt x="740" y="858"/>
                    </a:lnTo>
                    <a:lnTo>
                      <a:pt x="740" y="858"/>
                    </a:lnTo>
                    <a:lnTo>
                      <a:pt x="714" y="848"/>
                    </a:lnTo>
                    <a:lnTo>
                      <a:pt x="692" y="842"/>
                    </a:lnTo>
                    <a:lnTo>
                      <a:pt x="692" y="842"/>
                    </a:lnTo>
                    <a:lnTo>
                      <a:pt x="692" y="838"/>
                    </a:lnTo>
                    <a:lnTo>
                      <a:pt x="694" y="832"/>
                    </a:lnTo>
                    <a:lnTo>
                      <a:pt x="694" y="832"/>
                    </a:lnTo>
                    <a:lnTo>
                      <a:pt x="694" y="828"/>
                    </a:lnTo>
                    <a:lnTo>
                      <a:pt x="690" y="822"/>
                    </a:lnTo>
                    <a:lnTo>
                      <a:pt x="684" y="816"/>
                    </a:lnTo>
                    <a:lnTo>
                      <a:pt x="684" y="816"/>
                    </a:lnTo>
                    <a:lnTo>
                      <a:pt x="662" y="802"/>
                    </a:lnTo>
                    <a:lnTo>
                      <a:pt x="662" y="802"/>
                    </a:lnTo>
                    <a:lnTo>
                      <a:pt x="654" y="800"/>
                    </a:lnTo>
                    <a:lnTo>
                      <a:pt x="650" y="800"/>
                    </a:lnTo>
                    <a:lnTo>
                      <a:pt x="634" y="794"/>
                    </a:lnTo>
                    <a:lnTo>
                      <a:pt x="634" y="794"/>
                    </a:lnTo>
                    <a:lnTo>
                      <a:pt x="612" y="694"/>
                    </a:lnTo>
                    <a:lnTo>
                      <a:pt x="612" y="694"/>
                    </a:lnTo>
                    <a:lnTo>
                      <a:pt x="608" y="654"/>
                    </a:lnTo>
                    <a:lnTo>
                      <a:pt x="604" y="630"/>
                    </a:lnTo>
                    <a:lnTo>
                      <a:pt x="604" y="630"/>
                    </a:lnTo>
                    <a:lnTo>
                      <a:pt x="608" y="618"/>
                    </a:lnTo>
                    <a:lnTo>
                      <a:pt x="608" y="608"/>
                    </a:lnTo>
                    <a:lnTo>
                      <a:pt x="606" y="596"/>
                    </a:lnTo>
                    <a:lnTo>
                      <a:pt x="606" y="596"/>
                    </a:lnTo>
                    <a:lnTo>
                      <a:pt x="598" y="582"/>
                    </a:lnTo>
                    <a:lnTo>
                      <a:pt x="586" y="562"/>
                    </a:lnTo>
                    <a:lnTo>
                      <a:pt x="566" y="528"/>
                    </a:lnTo>
                    <a:lnTo>
                      <a:pt x="566" y="528"/>
                    </a:lnTo>
                    <a:lnTo>
                      <a:pt x="554" y="504"/>
                    </a:lnTo>
                    <a:lnTo>
                      <a:pt x="546" y="488"/>
                    </a:lnTo>
                    <a:lnTo>
                      <a:pt x="540" y="472"/>
                    </a:lnTo>
                    <a:lnTo>
                      <a:pt x="540" y="472"/>
                    </a:lnTo>
                    <a:lnTo>
                      <a:pt x="534" y="454"/>
                    </a:lnTo>
                    <a:lnTo>
                      <a:pt x="524" y="436"/>
                    </a:lnTo>
                    <a:lnTo>
                      <a:pt x="514" y="416"/>
                    </a:lnTo>
                    <a:lnTo>
                      <a:pt x="514" y="416"/>
                    </a:lnTo>
                    <a:lnTo>
                      <a:pt x="514" y="404"/>
                    </a:lnTo>
                    <a:lnTo>
                      <a:pt x="516" y="392"/>
                    </a:lnTo>
                    <a:lnTo>
                      <a:pt x="520" y="378"/>
                    </a:lnTo>
                    <a:lnTo>
                      <a:pt x="520" y="378"/>
                    </a:lnTo>
                    <a:lnTo>
                      <a:pt x="528" y="348"/>
                    </a:lnTo>
                    <a:lnTo>
                      <a:pt x="530" y="332"/>
                    </a:lnTo>
                    <a:lnTo>
                      <a:pt x="530" y="332"/>
                    </a:lnTo>
                    <a:lnTo>
                      <a:pt x="538" y="330"/>
                    </a:lnTo>
                    <a:lnTo>
                      <a:pt x="546" y="326"/>
                    </a:lnTo>
                    <a:lnTo>
                      <a:pt x="554" y="316"/>
                    </a:lnTo>
                    <a:lnTo>
                      <a:pt x="554" y="316"/>
                    </a:lnTo>
                    <a:lnTo>
                      <a:pt x="564" y="300"/>
                    </a:lnTo>
                    <a:lnTo>
                      <a:pt x="576" y="286"/>
                    </a:lnTo>
                    <a:lnTo>
                      <a:pt x="576" y="286"/>
                    </a:lnTo>
                    <a:lnTo>
                      <a:pt x="582" y="276"/>
                    </a:lnTo>
                    <a:lnTo>
                      <a:pt x="584" y="264"/>
                    </a:lnTo>
                    <a:lnTo>
                      <a:pt x="590" y="242"/>
                    </a:lnTo>
                    <a:lnTo>
                      <a:pt x="590" y="242"/>
                    </a:lnTo>
                    <a:lnTo>
                      <a:pt x="594" y="232"/>
                    </a:lnTo>
                    <a:lnTo>
                      <a:pt x="596" y="222"/>
                    </a:lnTo>
                    <a:lnTo>
                      <a:pt x="598" y="204"/>
                    </a:lnTo>
                    <a:lnTo>
                      <a:pt x="598" y="204"/>
                    </a:lnTo>
                    <a:lnTo>
                      <a:pt x="602" y="194"/>
                    </a:lnTo>
                    <a:lnTo>
                      <a:pt x="604" y="188"/>
                    </a:lnTo>
                    <a:lnTo>
                      <a:pt x="604" y="188"/>
                    </a:lnTo>
                    <a:lnTo>
                      <a:pt x="606" y="168"/>
                    </a:lnTo>
                    <a:lnTo>
                      <a:pt x="608" y="140"/>
                    </a:lnTo>
                    <a:lnTo>
                      <a:pt x="608" y="140"/>
                    </a:lnTo>
                    <a:lnTo>
                      <a:pt x="608" y="128"/>
                    </a:lnTo>
                    <a:lnTo>
                      <a:pt x="606" y="110"/>
                    </a:lnTo>
                    <a:lnTo>
                      <a:pt x="602" y="92"/>
                    </a:lnTo>
                    <a:lnTo>
                      <a:pt x="596" y="78"/>
                    </a:lnTo>
                    <a:lnTo>
                      <a:pt x="596" y="78"/>
                    </a:lnTo>
                    <a:lnTo>
                      <a:pt x="588" y="66"/>
                    </a:lnTo>
                    <a:lnTo>
                      <a:pt x="582" y="56"/>
                    </a:lnTo>
                    <a:lnTo>
                      <a:pt x="568" y="40"/>
                    </a:lnTo>
                    <a:lnTo>
                      <a:pt x="568" y="40"/>
                    </a:lnTo>
                    <a:lnTo>
                      <a:pt x="556" y="28"/>
                    </a:lnTo>
                    <a:lnTo>
                      <a:pt x="546" y="16"/>
                    </a:lnTo>
                    <a:lnTo>
                      <a:pt x="546" y="16"/>
                    </a:lnTo>
                    <a:lnTo>
                      <a:pt x="540" y="12"/>
                    </a:lnTo>
                    <a:lnTo>
                      <a:pt x="530" y="8"/>
                    </a:lnTo>
                    <a:lnTo>
                      <a:pt x="512" y="2"/>
                    </a:lnTo>
                    <a:lnTo>
                      <a:pt x="512" y="2"/>
                    </a:lnTo>
                    <a:lnTo>
                      <a:pt x="500" y="0"/>
                    </a:lnTo>
                    <a:lnTo>
                      <a:pt x="488" y="2"/>
                    </a:lnTo>
                    <a:lnTo>
                      <a:pt x="488" y="2"/>
                    </a:lnTo>
                    <a:lnTo>
                      <a:pt x="472" y="6"/>
                    </a:lnTo>
                    <a:lnTo>
                      <a:pt x="472" y="6"/>
                    </a:lnTo>
                    <a:lnTo>
                      <a:pt x="460" y="4"/>
                    </a:lnTo>
                    <a:lnTo>
                      <a:pt x="450" y="6"/>
                    </a:lnTo>
                    <a:lnTo>
                      <a:pt x="446" y="6"/>
                    </a:lnTo>
                    <a:lnTo>
                      <a:pt x="440" y="8"/>
                    </a:lnTo>
                    <a:lnTo>
                      <a:pt x="440" y="8"/>
                    </a:lnTo>
                    <a:lnTo>
                      <a:pt x="420" y="22"/>
                    </a:lnTo>
                    <a:lnTo>
                      <a:pt x="412" y="28"/>
                    </a:lnTo>
                    <a:lnTo>
                      <a:pt x="404" y="38"/>
                    </a:lnTo>
                    <a:lnTo>
                      <a:pt x="404" y="38"/>
                    </a:lnTo>
                    <a:lnTo>
                      <a:pt x="396" y="60"/>
                    </a:lnTo>
                    <a:lnTo>
                      <a:pt x="392" y="70"/>
                    </a:lnTo>
                    <a:lnTo>
                      <a:pt x="390" y="80"/>
                    </a:lnTo>
                    <a:lnTo>
                      <a:pt x="390" y="80"/>
                    </a:lnTo>
                    <a:lnTo>
                      <a:pt x="384" y="118"/>
                    </a:lnTo>
                    <a:lnTo>
                      <a:pt x="384" y="118"/>
                    </a:lnTo>
                    <a:lnTo>
                      <a:pt x="384" y="140"/>
                    </a:lnTo>
                    <a:lnTo>
                      <a:pt x="384" y="154"/>
                    </a:lnTo>
                    <a:lnTo>
                      <a:pt x="384" y="154"/>
                    </a:lnTo>
                    <a:lnTo>
                      <a:pt x="380" y="154"/>
                    </a:lnTo>
                    <a:lnTo>
                      <a:pt x="374" y="154"/>
                    </a:lnTo>
                    <a:lnTo>
                      <a:pt x="372" y="154"/>
                    </a:lnTo>
                    <a:lnTo>
                      <a:pt x="370" y="156"/>
                    </a:lnTo>
                    <a:lnTo>
                      <a:pt x="368" y="160"/>
                    </a:lnTo>
                    <a:lnTo>
                      <a:pt x="368" y="166"/>
                    </a:lnTo>
                    <a:lnTo>
                      <a:pt x="368" y="166"/>
                    </a:lnTo>
                    <a:lnTo>
                      <a:pt x="372" y="190"/>
                    </a:lnTo>
                    <a:lnTo>
                      <a:pt x="378" y="210"/>
                    </a:lnTo>
                    <a:lnTo>
                      <a:pt x="378" y="210"/>
                    </a:lnTo>
                    <a:lnTo>
                      <a:pt x="380" y="218"/>
                    </a:lnTo>
                    <a:lnTo>
                      <a:pt x="384" y="222"/>
                    </a:lnTo>
                    <a:lnTo>
                      <a:pt x="390" y="230"/>
                    </a:lnTo>
                    <a:lnTo>
                      <a:pt x="390" y="230"/>
                    </a:lnTo>
                    <a:lnTo>
                      <a:pt x="394" y="236"/>
                    </a:lnTo>
                    <a:lnTo>
                      <a:pt x="398" y="238"/>
                    </a:lnTo>
                    <a:lnTo>
                      <a:pt x="402" y="282"/>
                    </a:lnTo>
                    <a:lnTo>
                      <a:pt x="402" y="282"/>
                    </a:lnTo>
                    <a:lnTo>
                      <a:pt x="400" y="282"/>
                    </a:lnTo>
                    <a:lnTo>
                      <a:pt x="392" y="290"/>
                    </a:lnTo>
                    <a:lnTo>
                      <a:pt x="392" y="290"/>
                    </a:lnTo>
                    <a:lnTo>
                      <a:pt x="380" y="304"/>
                    </a:lnTo>
                    <a:lnTo>
                      <a:pt x="374" y="314"/>
                    </a:lnTo>
                    <a:lnTo>
                      <a:pt x="374" y="314"/>
                    </a:lnTo>
                    <a:lnTo>
                      <a:pt x="360" y="314"/>
                    </a:lnTo>
                    <a:lnTo>
                      <a:pt x="360" y="314"/>
                    </a:lnTo>
                    <a:lnTo>
                      <a:pt x="354" y="314"/>
                    </a:lnTo>
                    <a:lnTo>
                      <a:pt x="352" y="316"/>
                    </a:lnTo>
                    <a:lnTo>
                      <a:pt x="344" y="328"/>
                    </a:lnTo>
                    <a:lnTo>
                      <a:pt x="344" y="328"/>
                    </a:lnTo>
                    <a:lnTo>
                      <a:pt x="334" y="342"/>
                    </a:lnTo>
                    <a:lnTo>
                      <a:pt x="324" y="354"/>
                    </a:lnTo>
                    <a:lnTo>
                      <a:pt x="324" y="354"/>
                    </a:lnTo>
                    <a:lnTo>
                      <a:pt x="306" y="376"/>
                    </a:lnTo>
                    <a:lnTo>
                      <a:pt x="282" y="410"/>
                    </a:lnTo>
                    <a:lnTo>
                      <a:pt x="282" y="410"/>
                    </a:lnTo>
                    <a:lnTo>
                      <a:pt x="266" y="434"/>
                    </a:lnTo>
                    <a:lnTo>
                      <a:pt x="260" y="444"/>
                    </a:lnTo>
                    <a:lnTo>
                      <a:pt x="256" y="460"/>
                    </a:lnTo>
                    <a:lnTo>
                      <a:pt x="256" y="460"/>
                    </a:lnTo>
                    <a:lnTo>
                      <a:pt x="250" y="496"/>
                    </a:lnTo>
                    <a:lnTo>
                      <a:pt x="248" y="528"/>
                    </a:lnTo>
                    <a:lnTo>
                      <a:pt x="248" y="528"/>
                    </a:lnTo>
                    <a:lnTo>
                      <a:pt x="248" y="546"/>
                    </a:lnTo>
                    <a:lnTo>
                      <a:pt x="248" y="558"/>
                    </a:lnTo>
                    <a:lnTo>
                      <a:pt x="248" y="558"/>
                    </a:lnTo>
                    <a:lnTo>
                      <a:pt x="244" y="584"/>
                    </a:lnTo>
                    <a:lnTo>
                      <a:pt x="244" y="584"/>
                    </a:lnTo>
                    <a:lnTo>
                      <a:pt x="234" y="628"/>
                    </a:lnTo>
                    <a:lnTo>
                      <a:pt x="234" y="628"/>
                    </a:lnTo>
                    <a:lnTo>
                      <a:pt x="228" y="652"/>
                    </a:lnTo>
                    <a:lnTo>
                      <a:pt x="220" y="676"/>
                    </a:lnTo>
                    <a:lnTo>
                      <a:pt x="212" y="698"/>
                    </a:lnTo>
                    <a:lnTo>
                      <a:pt x="206" y="722"/>
                    </a:lnTo>
                    <a:lnTo>
                      <a:pt x="206" y="722"/>
                    </a:lnTo>
                    <a:lnTo>
                      <a:pt x="200" y="748"/>
                    </a:lnTo>
                    <a:lnTo>
                      <a:pt x="192" y="772"/>
                    </a:lnTo>
                    <a:lnTo>
                      <a:pt x="192" y="772"/>
                    </a:lnTo>
                    <a:lnTo>
                      <a:pt x="188" y="784"/>
                    </a:lnTo>
                    <a:lnTo>
                      <a:pt x="186" y="796"/>
                    </a:lnTo>
                    <a:lnTo>
                      <a:pt x="184" y="810"/>
                    </a:lnTo>
                    <a:lnTo>
                      <a:pt x="180" y="820"/>
                    </a:lnTo>
                    <a:lnTo>
                      <a:pt x="180" y="820"/>
                    </a:lnTo>
                    <a:lnTo>
                      <a:pt x="168" y="818"/>
                    </a:lnTo>
                    <a:lnTo>
                      <a:pt x="168" y="818"/>
                    </a:lnTo>
                    <a:lnTo>
                      <a:pt x="166" y="830"/>
                    </a:lnTo>
                    <a:lnTo>
                      <a:pt x="164" y="840"/>
                    </a:lnTo>
                    <a:lnTo>
                      <a:pt x="164" y="840"/>
                    </a:lnTo>
                    <a:lnTo>
                      <a:pt x="180" y="844"/>
                    </a:lnTo>
                    <a:lnTo>
                      <a:pt x="180" y="844"/>
                    </a:lnTo>
                    <a:lnTo>
                      <a:pt x="176" y="862"/>
                    </a:lnTo>
                    <a:lnTo>
                      <a:pt x="176" y="874"/>
                    </a:lnTo>
                    <a:lnTo>
                      <a:pt x="174" y="886"/>
                    </a:lnTo>
                    <a:lnTo>
                      <a:pt x="174" y="886"/>
                    </a:lnTo>
                    <a:lnTo>
                      <a:pt x="162" y="886"/>
                    </a:lnTo>
                    <a:lnTo>
                      <a:pt x="162" y="886"/>
                    </a:lnTo>
                    <a:lnTo>
                      <a:pt x="160" y="886"/>
                    </a:lnTo>
                    <a:lnTo>
                      <a:pt x="156" y="888"/>
                    </a:lnTo>
                    <a:lnTo>
                      <a:pt x="154" y="894"/>
                    </a:lnTo>
                    <a:lnTo>
                      <a:pt x="154" y="902"/>
                    </a:lnTo>
                    <a:lnTo>
                      <a:pt x="154" y="902"/>
                    </a:lnTo>
                    <a:lnTo>
                      <a:pt x="152" y="922"/>
                    </a:lnTo>
                    <a:lnTo>
                      <a:pt x="154" y="932"/>
                    </a:lnTo>
                    <a:lnTo>
                      <a:pt x="154" y="932"/>
                    </a:lnTo>
                    <a:lnTo>
                      <a:pt x="146" y="932"/>
                    </a:lnTo>
                    <a:lnTo>
                      <a:pt x="130" y="930"/>
                    </a:lnTo>
                    <a:lnTo>
                      <a:pt x="130" y="930"/>
                    </a:lnTo>
                    <a:lnTo>
                      <a:pt x="120" y="932"/>
                    </a:lnTo>
                    <a:lnTo>
                      <a:pt x="112" y="936"/>
                    </a:lnTo>
                    <a:lnTo>
                      <a:pt x="106" y="942"/>
                    </a:lnTo>
                    <a:lnTo>
                      <a:pt x="106" y="942"/>
                    </a:lnTo>
                    <a:lnTo>
                      <a:pt x="102" y="940"/>
                    </a:lnTo>
                    <a:lnTo>
                      <a:pt x="98" y="938"/>
                    </a:lnTo>
                    <a:lnTo>
                      <a:pt x="90" y="938"/>
                    </a:lnTo>
                    <a:lnTo>
                      <a:pt x="90" y="938"/>
                    </a:lnTo>
                    <a:lnTo>
                      <a:pt x="82" y="938"/>
                    </a:lnTo>
                    <a:lnTo>
                      <a:pt x="74" y="938"/>
                    </a:lnTo>
                    <a:lnTo>
                      <a:pt x="62" y="940"/>
                    </a:lnTo>
                    <a:lnTo>
                      <a:pt x="48" y="950"/>
                    </a:lnTo>
                    <a:lnTo>
                      <a:pt x="48" y="950"/>
                    </a:lnTo>
                    <a:lnTo>
                      <a:pt x="34" y="962"/>
                    </a:lnTo>
                    <a:lnTo>
                      <a:pt x="24" y="972"/>
                    </a:lnTo>
                    <a:lnTo>
                      <a:pt x="14" y="988"/>
                    </a:lnTo>
                    <a:lnTo>
                      <a:pt x="14" y="988"/>
                    </a:lnTo>
                    <a:lnTo>
                      <a:pt x="12" y="994"/>
                    </a:lnTo>
                    <a:lnTo>
                      <a:pt x="12" y="1004"/>
                    </a:lnTo>
                    <a:lnTo>
                      <a:pt x="12" y="1014"/>
                    </a:lnTo>
                    <a:lnTo>
                      <a:pt x="12" y="1014"/>
                    </a:lnTo>
                    <a:lnTo>
                      <a:pt x="10" y="1018"/>
                    </a:lnTo>
                    <a:lnTo>
                      <a:pt x="4" y="1026"/>
                    </a:lnTo>
                    <a:lnTo>
                      <a:pt x="0" y="1038"/>
                    </a:lnTo>
                    <a:lnTo>
                      <a:pt x="0" y="1046"/>
                    </a:lnTo>
                    <a:lnTo>
                      <a:pt x="0" y="1054"/>
                    </a:lnTo>
                    <a:lnTo>
                      <a:pt x="0" y="1054"/>
                    </a:lnTo>
                    <a:lnTo>
                      <a:pt x="16" y="1104"/>
                    </a:lnTo>
                    <a:lnTo>
                      <a:pt x="24" y="1130"/>
                    </a:lnTo>
                    <a:lnTo>
                      <a:pt x="34" y="1150"/>
                    </a:lnTo>
                    <a:lnTo>
                      <a:pt x="34" y="1150"/>
                    </a:lnTo>
                    <a:lnTo>
                      <a:pt x="42" y="1162"/>
                    </a:lnTo>
                    <a:lnTo>
                      <a:pt x="52" y="1170"/>
                    </a:lnTo>
                    <a:lnTo>
                      <a:pt x="62" y="1174"/>
                    </a:lnTo>
                    <a:lnTo>
                      <a:pt x="70" y="1178"/>
                    </a:lnTo>
                    <a:lnTo>
                      <a:pt x="70" y="1178"/>
                    </a:lnTo>
                    <a:lnTo>
                      <a:pt x="78" y="1180"/>
                    </a:lnTo>
                    <a:lnTo>
                      <a:pt x="86" y="1182"/>
                    </a:lnTo>
                    <a:lnTo>
                      <a:pt x="92" y="1182"/>
                    </a:lnTo>
                    <a:lnTo>
                      <a:pt x="92" y="1182"/>
                    </a:lnTo>
                    <a:lnTo>
                      <a:pt x="92" y="1184"/>
                    </a:lnTo>
                    <a:lnTo>
                      <a:pt x="92" y="1188"/>
                    </a:lnTo>
                    <a:lnTo>
                      <a:pt x="94" y="1196"/>
                    </a:lnTo>
                    <a:lnTo>
                      <a:pt x="102" y="1202"/>
                    </a:lnTo>
                    <a:lnTo>
                      <a:pt x="102" y="1202"/>
                    </a:lnTo>
                    <a:lnTo>
                      <a:pt x="112" y="1208"/>
                    </a:lnTo>
                    <a:lnTo>
                      <a:pt x="122" y="1210"/>
                    </a:lnTo>
                    <a:lnTo>
                      <a:pt x="132" y="1212"/>
                    </a:lnTo>
                    <a:lnTo>
                      <a:pt x="132" y="1212"/>
                    </a:lnTo>
                    <a:lnTo>
                      <a:pt x="130" y="1216"/>
                    </a:lnTo>
                    <a:lnTo>
                      <a:pt x="130" y="1230"/>
                    </a:lnTo>
                    <a:lnTo>
                      <a:pt x="132" y="1248"/>
                    </a:lnTo>
                    <a:lnTo>
                      <a:pt x="136" y="1258"/>
                    </a:lnTo>
                    <a:lnTo>
                      <a:pt x="140" y="1270"/>
                    </a:lnTo>
                    <a:lnTo>
                      <a:pt x="140" y="1270"/>
                    </a:lnTo>
                    <a:lnTo>
                      <a:pt x="156" y="1306"/>
                    </a:lnTo>
                    <a:lnTo>
                      <a:pt x="164" y="1320"/>
                    </a:lnTo>
                    <a:lnTo>
                      <a:pt x="176" y="1342"/>
                    </a:lnTo>
                    <a:lnTo>
                      <a:pt x="176" y="1342"/>
                    </a:lnTo>
                    <a:lnTo>
                      <a:pt x="190" y="1364"/>
                    </a:lnTo>
                    <a:lnTo>
                      <a:pt x="200" y="1384"/>
                    </a:lnTo>
                    <a:lnTo>
                      <a:pt x="210" y="1402"/>
                    </a:lnTo>
                    <a:lnTo>
                      <a:pt x="222" y="1420"/>
                    </a:lnTo>
                    <a:lnTo>
                      <a:pt x="222" y="1420"/>
                    </a:lnTo>
                    <a:lnTo>
                      <a:pt x="234" y="1434"/>
                    </a:lnTo>
                    <a:lnTo>
                      <a:pt x="244" y="1444"/>
                    </a:lnTo>
                    <a:lnTo>
                      <a:pt x="248" y="1448"/>
                    </a:lnTo>
                    <a:lnTo>
                      <a:pt x="250" y="1452"/>
                    </a:lnTo>
                    <a:lnTo>
                      <a:pt x="250" y="1458"/>
                    </a:lnTo>
                    <a:lnTo>
                      <a:pt x="250" y="1464"/>
                    </a:lnTo>
                    <a:lnTo>
                      <a:pt x="250" y="1464"/>
                    </a:lnTo>
                    <a:lnTo>
                      <a:pt x="246" y="1476"/>
                    </a:lnTo>
                    <a:lnTo>
                      <a:pt x="244" y="1488"/>
                    </a:lnTo>
                    <a:lnTo>
                      <a:pt x="242" y="1498"/>
                    </a:lnTo>
                    <a:lnTo>
                      <a:pt x="246" y="1512"/>
                    </a:lnTo>
                    <a:lnTo>
                      <a:pt x="246" y="1512"/>
                    </a:lnTo>
                    <a:lnTo>
                      <a:pt x="252" y="1526"/>
                    </a:lnTo>
                    <a:lnTo>
                      <a:pt x="256" y="1536"/>
                    </a:lnTo>
                    <a:lnTo>
                      <a:pt x="260" y="1540"/>
                    </a:lnTo>
                    <a:lnTo>
                      <a:pt x="264" y="1542"/>
                    </a:lnTo>
                    <a:lnTo>
                      <a:pt x="268" y="1544"/>
                    </a:lnTo>
                    <a:lnTo>
                      <a:pt x="276" y="1544"/>
                    </a:lnTo>
                    <a:lnTo>
                      <a:pt x="276" y="1544"/>
                    </a:lnTo>
                    <a:lnTo>
                      <a:pt x="284" y="1542"/>
                    </a:lnTo>
                    <a:lnTo>
                      <a:pt x="292" y="1540"/>
                    </a:lnTo>
                    <a:lnTo>
                      <a:pt x="304" y="1530"/>
                    </a:lnTo>
                    <a:lnTo>
                      <a:pt x="312" y="1522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8" y="1520"/>
                    </a:lnTo>
                    <a:lnTo>
                      <a:pt x="318" y="1528"/>
                    </a:lnTo>
                    <a:lnTo>
                      <a:pt x="316" y="1540"/>
                    </a:lnTo>
                    <a:lnTo>
                      <a:pt x="316" y="1540"/>
                    </a:lnTo>
                    <a:lnTo>
                      <a:pt x="312" y="1570"/>
                    </a:lnTo>
                    <a:lnTo>
                      <a:pt x="308" y="1592"/>
                    </a:lnTo>
                    <a:lnTo>
                      <a:pt x="308" y="1592"/>
                    </a:lnTo>
                    <a:lnTo>
                      <a:pt x="304" y="1606"/>
                    </a:lnTo>
                    <a:lnTo>
                      <a:pt x="300" y="1628"/>
                    </a:lnTo>
                    <a:lnTo>
                      <a:pt x="300" y="1628"/>
                    </a:lnTo>
                    <a:lnTo>
                      <a:pt x="298" y="1644"/>
                    </a:lnTo>
                    <a:lnTo>
                      <a:pt x="294" y="1656"/>
                    </a:lnTo>
                    <a:lnTo>
                      <a:pt x="292" y="1664"/>
                    </a:lnTo>
                    <a:lnTo>
                      <a:pt x="292" y="1670"/>
                    </a:lnTo>
                    <a:lnTo>
                      <a:pt x="292" y="1670"/>
                    </a:lnTo>
                    <a:lnTo>
                      <a:pt x="292" y="1674"/>
                    </a:lnTo>
                    <a:lnTo>
                      <a:pt x="290" y="1678"/>
                    </a:lnTo>
                    <a:lnTo>
                      <a:pt x="288" y="1686"/>
                    </a:lnTo>
                    <a:lnTo>
                      <a:pt x="284" y="1696"/>
                    </a:lnTo>
                    <a:lnTo>
                      <a:pt x="284" y="1696"/>
                    </a:lnTo>
                    <a:lnTo>
                      <a:pt x="270" y="1758"/>
                    </a:lnTo>
                    <a:lnTo>
                      <a:pt x="270" y="1758"/>
                    </a:lnTo>
                    <a:lnTo>
                      <a:pt x="264" y="1784"/>
                    </a:lnTo>
                    <a:lnTo>
                      <a:pt x="260" y="1810"/>
                    </a:lnTo>
                    <a:lnTo>
                      <a:pt x="252" y="1870"/>
                    </a:lnTo>
                    <a:lnTo>
                      <a:pt x="252" y="1870"/>
                    </a:lnTo>
                    <a:lnTo>
                      <a:pt x="246" y="1906"/>
                    </a:lnTo>
                    <a:lnTo>
                      <a:pt x="242" y="1948"/>
                    </a:lnTo>
                    <a:lnTo>
                      <a:pt x="238" y="1994"/>
                    </a:lnTo>
                    <a:lnTo>
                      <a:pt x="238" y="1994"/>
                    </a:lnTo>
                    <a:lnTo>
                      <a:pt x="238" y="2000"/>
                    </a:lnTo>
                    <a:lnTo>
                      <a:pt x="236" y="2004"/>
                    </a:lnTo>
                    <a:lnTo>
                      <a:pt x="234" y="2006"/>
                    </a:lnTo>
                    <a:lnTo>
                      <a:pt x="234" y="2006"/>
                    </a:lnTo>
                    <a:lnTo>
                      <a:pt x="224" y="2010"/>
                    </a:lnTo>
                    <a:lnTo>
                      <a:pt x="220" y="2012"/>
                    </a:lnTo>
                    <a:lnTo>
                      <a:pt x="218" y="2016"/>
                    </a:lnTo>
                    <a:lnTo>
                      <a:pt x="218" y="2016"/>
                    </a:lnTo>
                    <a:lnTo>
                      <a:pt x="216" y="2026"/>
                    </a:lnTo>
                    <a:lnTo>
                      <a:pt x="214" y="2030"/>
                    </a:lnTo>
                    <a:lnTo>
                      <a:pt x="210" y="2036"/>
                    </a:lnTo>
                    <a:lnTo>
                      <a:pt x="210" y="2036"/>
                    </a:lnTo>
                    <a:lnTo>
                      <a:pt x="200" y="2048"/>
                    </a:lnTo>
                    <a:lnTo>
                      <a:pt x="196" y="2054"/>
                    </a:lnTo>
                    <a:lnTo>
                      <a:pt x="198" y="2060"/>
                    </a:lnTo>
                    <a:lnTo>
                      <a:pt x="198" y="2060"/>
                    </a:lnTo>
                    <a:lnTo>
                      <a:pt x="200" y="2066"/>
                    </a:lnTo>
                    <a:lnTo>
                      <a:pt x="204" y="2072"/>
                    </a:lnTo>
                    <a:lnTo>
                      <a:pt x="218" y="2086"/>
                    </a:lnTo>
                    <a:lnTo>
                      <a:pt x="234" y="2100"/>
                    </a:lnTo>
                    <a:lnTo>
                      <a:pt x="234" y="2100"/>
                    </a:lnTo>
                    <a:lnTo>
                      <a:pt x="238" y="2114"/>
                    </a:lnTo>
                    <a:lnTo>
                      <a:pt x="242" y="2142"/>
                    </a:lnTo>
                    <a:lnTo>
                      <a:pt x="242" y="2142"/>
                    </a:lnTo>
                    <a:lnTo>
                      <a:pt x="242" y="2154"/>
                    </a:lnTo>
                    <a:lnTo>
                      <a:pt x="240" y="2160"/>
                    </a:lnTo>
                    <a:lnTo>
                      <a:pt x="236" y="2168"/>
                    </a:lnTo>
                    <a:lnTo>
                      <a:pt x="232" y="2180"/>
                    </a:lnTo>
                    <a:lnTo>
                      <a:pt x="232" y="2180"/>
                    </a:lnTo>
                    <a:lnTo>
                      <a:pt x="226" y="2204"/>
                    </a:lnTo>
                    <a:lnTo>
                      <a:pt x="222" y="2222"/>
                    </a:lnTo>
                    <a:lnTo>
                      <a:pt x="222" y="2222"/>
                    </a:lnTo>
                    <a:lnTo>
                      <a:pt x="222" y="2230"/>
                    </a:lnTo>
                    <a:lnTo>
                      <a:pt x="224" y="2234"/>
                    </a:lnTo>
                    <a:lnTo>
                      <a:pt x="228" y="2238"/>
                    </a:lnTo>
                    <a:lnTo>
                      <a:pt x="228" y="2238"/>
                    </a:lnTo>
                    <a:lnTo>
                      <a:pt x="228" y="2242"/>
                    </a:lnTo>
                    <a:lnTo>
                      <a:pt x="226" y="2252"/>
                    </a:lnTo>
                    <a:lnTo>
                      <a:pt x="228" y="2264"/>
                    </a:lnTo>
                    <a:lnTo>
                      <a:pt x="230" y="2270"/>
                    </a:lnTo>
                    <a:lnTo>
                      <a:pt x="234" y="2274"/>
                    </a:lnTo>
                    <a:lnTo>
                      <a:pt x="234" y="2274"/>
                    </a:lnTo>
                    <a:lnTo>
                      <a:pt x="242" y="2276"/>
                    </a:lnTo>
                    <a:lnTo>
                      <a:pt x="256" y="2278"/>
                    </a:lnTo>
                    <a:lnTo>
                      <a:pt x="294" y="2278"/>
                    </a:lnTo>
                    <a:lnTo>
                      <a:pt x="336" y="2278"/>
                    </a:lnTo>
                    <a:lnTo>
                      <a:pt x="368" y="2276"/>
                    </a:lnTo>
                    <a:lnTo>
                      <a:pt x="368" y="2276"/>
                    </a:lnTo>
                    <a:lnTo>
                      <a:pt x="388" y="2274"/>
                    </a:lnTo>
                    <a:lnTo>
                      <a:pt x="410" y="2274"/>
                    </a:lnTo>
                    <a:lnTo>
                      <a:pt x="432" y="2274"/>
                    </a:lnTo>
                    <a:lnTo>
                      <a:pt x="456" y="2276"/>
                    </a:lnTo>
                    <a:lnTo>
                      <a:pt x="456" y="2276"/>
                    </a:lnTo>
                    <a:lnTo>
                      <a:pt x="480" y="2278"/>
                    </a:lnTo>
                    <a:lnTo>
                      <a:pt x="504" y="2280"/>
                    </a:lnTo>
                    <a:lnTo>
                      <a:pt x="538" y="2278"/>
                    </a:lnTo>
                    <a:lnTo>
                      <a:pt x="538" y="2278"/>
                    </a:lnTo>
                    <a:lnTo>
                      <a:pt x="548" y="2278"/>
                    </a:lnTo>
                    <a:lnTo>
                      <a:pt x="554" y="2276"/>
                    </a:lnTo>
                    <a:lnTo>
                      <a:pt x="560" y="2274"/>
                    </a:lnTo>
                    <a:lnTo>
                      <a:pt x="564" y="2266"/>
                    </a:lnTo>
                    <a:lnTo>
                      <a:pt x="564" y="2266"/>
                    </a:lnTo>
                    <a:lnTo>
                      <a:pt x="570" y="2254"/>
                    </a:lnTo>
                    <a:lnTo>
                      <a:pt x="572" y="2246"/>
                    </a:lnTo>
                    <a:lnTo>
                      <a:pt x="570" y="2242"/>
                    </a:lnTo>
                    <a:lnTo>
                      <a:pt x="568" y="2238"/>
                    </a:lnTo>
                    <a:lnTo>
                      <a:pt x="566" y="2238"/>
                    </a:lnTo>
                    <a:lnTo>
                      <a:pt x="562" y="2236"/>
                    </a:lnTo>
                    <a:lnTo>
                      <a:pt x="562" y="2236"/>
                    </a:lnTo>
                    <a:lnTo>
                      <a:pt x="548" y="2236"/>
                    </a:lnTo>
                    <a:lnTo>
                      <a:pt x="534" y="2236"/>
                    </a:lnTo>
                    <a:lnTo>
                      <a:pt x="518" y="2232"/>
                    </a:lnTo>
                    <a:lnTo>
                      <a:pt x="512" y="2230"/>
                    </a:lnTo>
                    <a:lnTo>
                      <a:pt x="506" y="2226"/>
                    </a:lnTo>
                    <a:lnTo>
                      <a:pt x="506" y="2226"/>
                    </a:lnTo>
                    <a:lnTo>
                      <a:pt x="486" y="2210"/>
                    </a:lnTo>
                    <a:lnTo>
                      <a:pt x="474" y="2202"/>
                    </a:lnTo>
                    <a:lnTo>
                      <a:pt x="462" y="2194"/>
                    </a:lnTo>
                    <a:lnTo>
                      <a:pt x="462" y="2194"/>
                    </a:lnTo>
                    <a:lnTo>
                      <a:pt x="454" y="2190"/>
                    </a:lnTo>
                    <a:lnTo>
                      <a:pt x="452" y="2188"/>
                    </a:lnTo>
                    <a:lnTo>
                      <a:pt x="446" y="2178"/>
                    </a:lnTo>
                    <a:lnTo>
                      <a:pt x="446" y="2178"/>
                    </a:lnTo>
                    <a:lnTo>
                      <a:pt x="442" y="2172"/>
                    </a:lnTo>
                    <a:lnTo>
                      <a:pt x="438" y="2166"/>
                    </a:lnTo>
                    <a:lnTo>
                      <a:pt x="432" y="2152"/>
                    </a:lnTo>
                    <a:lnTo>
                      <a:pt x="428" y="2136"/>
                    </a:lnTo>
                    <a:lnTo>
                      <a:pt x="428" y="2136"/>
                    </a:lnTo>
                    <a:lnTo>
                      <a:pt x="430" y="2136"/>
                    </a:lnTo>
                    <a:lnTo>
                      <a:pt x="434" y="2136"/>
                    </a:lnTo>
                    <a:lnTo>
                      <a:pt x="436" y="2132"/>
                    </a:lnTo>
                    <a:lnTo>
                      <a:pt x="436" y="2132"/>
                    </a:lnTo>
                    <a:lnTo>
                      <a:pt x="434" y="2118"/>
                    </a:lnTo>
                    <a:lnTo>
                      <a:pt x="432" y="2112"/>
                    </a:lnTo>
                    <a:lnTo>
                      <a:pt x="432" y="2112"/>
                    </a:lnTo>
                    <a:lnTo>
                      <a:pt x="436" y="2104"/>
                    </a:lnTo>
                    <a:lnTo>
                      <a:pt x="446" y="2082"/>
                    </a:lnTo>
                    <a:lnTo>
                      <a:pt x="446" y="2082"/>
                    </a:lnTo>
                    <a:lnTo>
                      <a:pt x="452" y="2070"/>
                    </a:lnTo>
                    <a:lnTo>
                      <a:pt x="458" y="2064"/>
                    </a:lnTo>
                    <a:lnTo>
                      <a:pt x="466" y="2058"/>
                    </a:lnTo>
                    <a:lnTo>
                      <a:pt x="472" y="2052"/>
                    </a:lnTo>
                    <a:lnTo>
                      <a:pt x="472" y="2052"/>
                    </a:lnTo>
                    <a:lnTo>
                      <a:pt x="480" y="2044"/>
                    </a:lnTo>
                    <a:lnTo>
                      <a:pt x="488" y="2032"/>
                    </a:lnTo>
                    <a:lnTo>
                      <a:pt x="506" y="2000"/>
                    </a:lnTo>
                    <a:lnTo>
                      <a:pt x="506" y="2000"/>
                    </a:lnTo>
                    <a:lnTo>
                      <a:pt x="544" y="1938"/>
                    </a:lnTo>
                    <a:lnTo>
                      <a:pt x="590" y="1864"/>
                    </a:lnTo>
                    <a:lnTo>
                      <a:pt x="590" y="1864"/>
                    </a:lnTo>
                    <a:lnTo>
                      <a:pt x="648" y="1766"/>
                    </a:lnTo>
                    <a:lnTo>
                      <a:pt x="648" y="1766"/>
                    </a:lnTo>
                    <a:lnTo>
                      <a:pt x="676" y="1722"/>
                    </a:lnTo>
                    <a:lnTo>
                      <a:pt x="702" y="1688"/>
                    </a:lnTo>
                    <a:lnTo>
                      <a:pt x="702" y="1688"/>
                    </a:lnTo>
                    <a:lnTo>
                      <a:pt x="716" y="1668"/>
                    </a:lnTo>
                    <a:lnTo>
                      <a:pt x="734" y="1642"/>
                    </a:lnTo>
                    <a:lnTo>
                      <a:pt x="748" y="1616"/>
                    </a:lnTo>
                    <a:lnTo>
                      <a:pt x="754" y="1606"/>
                    </a:lnTo>
                    <a:lnTo>
                      <a:pt x="756" y="1596"/>
                    </a:lnTo>
                    <a:lnTo>
                      <a:pt x="756" y="1596"/>
                    </a:lnTo>
                    <a:lnTo>
                      <a:pt x="754" y="1584"/>
                    </a:lnTo>
                    <a:lnTo>
                      <a:pt x="750" y="1566"/>
                    </a:lnTo>
                    <a:lnTo>
                      <a:pt x="742" y="1526"/>
                    </a:lnTo>
                    <a:lnTo>
                      <a:pt x="722" y="1452"/>
                    </a:lnTo>
                    <a:lnTo>
                      <a:pt x="722" y="1452"/>
                    </a:lnTo>
                    <a:lnTo>
                      <a:pt x="714" y="1426"/>
                    </a:lnTo>
                    <a:lnTo>
                      <a:pt x="704" y="1398"/>
                    </a:lnTo>
                    <a:lnTo>
                      <a:pt x="686" y="1342"/>
                    </a:lnTo>
                    <a:lnTo>
                      <a:pt x="686" y="1342"/>
                    </a:lnTo>
                    <a:lnTo>
                      <a:pt x="678" y="1316"/>
                    </a:lnTo>
                    <a:lnTo>
                      <a:pt x="668" y="1294"/>
                    </a:lnTo>
                    <a:lnTo>
                      <a:pt x="658" y="1276"/>
                    </a:lnTo>
                    <a:lnTo>
                      <a:pt x="658" y="1276"/>
                    </a:lnTo>
                    <a:lnTo>
                      <a:pt x="664" y="1240"/>
                    </a:lnTo>
                    <a:lnTo>
                      <a:pt x="664" y="1240"/>
                    </a:lnTo>
                    <a:lnTo>
                      <a:pt x="664" y="1228"/>
                    </a:lnTo>
                    <a:lnTo>
                      <a:pt x="664" y="1218"/>
                    </a:lnTo>
                    <a:lnTo>
                      <a:pt x="662" y="1200"/>
                    </a:lnTo>
                    <a:lnTo>
                      <a:pt x="662" y="1200"/>
                    </a:lnTo>
                    <a:lnTo>
                      <a:pt x="662" y="1190"/>
                    </a:lnTo>
                    <a:lnTo>
                      <a:pt x="658" y="1180"/>
                    </a:lnTo>
                    <a:lnTo>
                      <a:pt x="650" y="1152"/>
                    </a:lnTo>
                    <a:lnTo>
                      <a:pt x="650" y="1152"/>
                    </a:lnTo>
                    <a:lnTo>
                      <a:pt x="630" y="1104"/>
                    </a:lnTo>
                    <a:lnTo>
                      <a:pt x="630" y="1104"/>
                    </a:lnTo>
                    <a:lnTo>
                      <a:pt x="618" y="1062"/>
                    </a:lnTo>
                    <a:lnTo>
                      <a:pt x="612" y="1044"/>
                    </a:lnTo>
                    <a:lnTo>
                      <a:pt x="604" y="1028"/>
                    </a:lnTo>
                    <a:lnTo>
                      <a:pt x="604" y="1028"/>
                    </a:lnTo>
                    <a:lnTo>
                      <a:pt x="590" y="998"/>
                    </a:lnTo>
                    <a:lnTo>
                      <a:pt x="582" y="984"/>
                    </a:lnTo>
                    <a:lnTo>
                      <a:pt x="588" y="964"/>
                    </a:lnTo>
                    <a:lnTo>
                      <a:pt x="580" y="958"/>
                    </a:lnTo>
                    <a:lnTo>
                      <a:pt x="580" y="958"/>
                    </a:lnTo>
                    <a:lnTo>
                      <a:pt x="582" y="956"/>
                    </a:lnTo>
                    <a:lnTo>
                      <a:pt x="584" y="952"/>
                    </a:lnTo>
                    <a:lnTo>
                      <a:pt x="584" y="948"/>
                    </a:lnTo>
                    <a:lnTo>
                      <a:pt x="584" y="948"/>
                    </a:lnTo>
                    <a:lnTo>
                      <a:pt x="586" y="932"/>
                    </a:lnTo>
                    <a:lnTo>
                      <a:pt x="586" y="932"/>
                    </a:lnTo>
                    <a:lnTo>
                      <a:pt x="592" y="936"/>
                    </a:lnTo>
                    <a:lnTo>
                      <a:pt x="600" y="938"/>
                    </a:lnTo>
                    <a:lnTo>
                      <a:pt x="610" y="940"/>
                    </a:lnTo>
                    <a:lnTo>
                      <a:pt x="610" y="940"/>
                    </a:lnTo>
                    <a:lnTo>
                      <a:pt x="614" y="940"/>
                    </a:lnTo>
                    <a:lnTo>
                      <a:pt x="618" y="938"/>
                    </a:lnTo>
                    <a:lnTo>
                      <a:pt x="624" y="932"/>
                    </a:lnTo>
                    <a:lnTo>
                      <a:pt x="630" y="922"/>
                    </a:lnTo>
                    <a:lnTo>
                      <a:pt x="648" y="924"/>
                    </a:lnTo>
                    <a:lnTo>
                      <a:pt x="648" y="924"/>
                    </a:lnTo>
                    <a:lnTo>
                      <a:pt x="648" y="926"/>
                    </a:lnTo>
                    <a:lnTo>
                      <a:pt x="652" y="930"/>
                    </a:lnTo>
                    <a:lnTo>
                      <a:pt x="656" y="930"/>
                    </a:lnTo>
                    <a:lnTo>
                      <a:pt x="656" y="930"/>
                    </a:lnTo>
                    <a:lnTo>
                      <a:pt x="682" y="938"/>
                    </a:lnTo>
                    <a:lnTo>
                      <a:pt x="686" y="932"/>
                    </a:lnTo>
                    <a:lnTo>
                      <a:pt x="686" y="932"/>
                    </a:lnTo>
                    <a:lnTo>
                      <a:pt x="690" y="936"/>
                    </a:lnTo>
                    <a:lnTo>
                      <a:pt x="698" y="940"/>
                    </a:lnTo>
                    <a:lnTo>
                      <a:pt x="698" y="940"/>
                    </a:lnTo>
                    <a:lnTo>
                      <a:pt x="716" y="944"/>
                    </a:lnTo>
                    <a:lnTo>
                      <a:pt x="716" y="944"/>
                    </a:lnTo>
                    <a:lnTo>
                      <a:pt x="718" y="944"/>
                    </a:lnTo>
                    <a:lnTo>
                      <a:pt x="722" y="942"/>
                    </a:lnTo>
                    <a:lnTo>
                      <a:pt x="722" y="942"/>
                    </a:lnTo>
                    <a:lnTo>
                      <a:pt x="730" y="940"/>
                    </a:lnTo>
                    <a:lnTo>
                      <a:pt x="734" y="936"/>
                    </a:lnTo>
                    <a:lnTo>
                      <a:pt x="734" y="936"/>
                    </a:lnTo>
                    <a:lnTo>
                      <a:pt x="740" y="938"/>
                    </a:lnTo>
                    <a:lnTo>
                      <a:pt x="746" y="944"/>
                    </a:lnTo>
                    <a:lnTo>
                      <a:pt x="746" y="944"/>
                    </a:lnTo>
                    <a:lnTo>
                      <a:pt x="748" y="944"/>
                    </a:lnTo>
                    <a:lnTo>
                      <a:pt x="752" y="946"/>
                    </a:lnTo>
                    <a:lnTo>
                      <a:pt x="758" y="946"/>
                    </a:lnTo>
                    <a:lnTo>
                      <a:pt x="758" y="946"/>
                    </a:lnTo>
                    <a:lnTo>
                      <a:pt x="762" y="948"/>
                    </a:lnTo>
                    <a:lnTo>
                      <a:pt x="764" y="948"/>
                    </a:lnTo>
                    <a:lnTo>
                      <a:pt x="768" y="946"/>
                    </a:lnTo>
                    <a:lnTo>
                      <a:pt x="768" y="946"/>
                    </a:lnTo>
                    <a:lnTo>
                      <a:pt x="778" y="932"/>
                    </a:lnTo>
                    <a:lnTo>
                      <a:pt x="782" y="922"/>
                    </a:lnTo>
                    <a:lnTo>
                      <a:pt x="784" y="908"/>
                    </a:lnTo>
                    <a:lnTo>
                      <a:pt x="784" y="908"/>
                    </a:lnTo>
                    <a:lnTo>
                      <a:pt x="788" y="886"/>
                    </a:lnTo>
                    <a:lnTo>
                      <a:pt x="788" y="878"/>
                    </a:lnTo>
                    <a:lnTo>
                      <a:pt x="788" y="874"/>
                    </a:lnTo>
                    <a:lnTo>
                      <a:pt x="784" y="874"/>
                    </a:lnTo>
                    <a:lnTo>
                      <a:pt x="784" y="874"/>
                    </a:lnTo>
                    <a:close/>
                    <a:moveTo>
                      <a:pt x="270" y="894"/>
                    </a:moveTo>
                    <a:lnTo>
                      <a:pt x="270" y="894"/>
                    </a:lnTo>
                    <a:lnTo>
                      <a:pt x="264" y="916"/>
                    </a:lnTo>
                    <a:lnTo>
                      <a:pt x="258" y="936"/>
                    </a:lnTo>
                    <a:lnTo>
                      <a:pt x="258" y="936"/>
                    </a:lnTo>
                    <a:lnTo>
                      <a:pt x="256" y="940"/>
                    </a:lnTo>
                    <a:lnTo>
                      <a:pt x="254" y="944"/>
                    </a:lnTo>
                    <a:lnTo>
                      <a:pt x="248" y="948"/>
                    </a:lnTo>
                    <a:lnTo>
                      <a:pt x="238" y="952"/>
                    </a:lnTo>
                    <a:lnTo>
                      <a:pt x="238" y="952"/>
                    </a:lnTo>
                    <a:lnTo>
                      <a:pt x="240" y="942"/>
                    </a:lnTo>
                    <a:lnTo>
                      <a:pt x="240" y="916"/>
                    </a:lnTo>
                    <a:lnTo>
                      <a:pt x="240" y="916"/>
                    </a:lnTo>
                    <a:lnTo>
                      <a:pt x="238" y="904"/>
                    </a:lnTo>
                    <a:lnTo>
                      <a:pt x="234" y="896"/>
                    </a:lnTo>
                    <a:lnTo>
                      <a:pt x="228" y="892"/>
                    </a:lnTo>
                    <a:lnTo>
                      <a:pt x="218" y="888"/>
                    </a:lnTo>
                    <a:lnTo>
                      <a:pt x="218" y="888"/>
                    </a:lnTo>
                    <a:lnTo>
                      <a:pt x="206" y="886"/>
                    </a:lnTo>
                    <a:lnTo>
                      <a:pt x="190" y="886"/>
                    </a:lnTo>
                    <a:lnTo>
                      <a:pt x="190" y="886"/>
                    </a:lnTo>
                    <a:lnTo>
                      <a:pt x="190" y="884"/>
                    </a:lnTo>
                    <a:lnTo>
                      <a:pt x="190" y="884"/>
                    </a:lnTo>
                    <a:lnTo>
                      <a:pt x="190" y="870"/>
                    </a:lnTo>
                    <a:lnTo>
                      <a:pt x="194" y="854"/>
                    </a:lnTo>
                    <a:lnTo>
                      <a:pt x="194" y="854"/>
                    </a:lnTo>
                    <a:lnTo>
                      <a:pt x="202" y="854"/>
                    </a:lnTo>
                    <a:lnTo>
                      <a:pt x="212" y="854"/>
                    </a:lnTo>
                    <a:lnTo>
                      <a:pt x="212" y="854"/>
                    </a:lnTo>
                    <a:lnTo>
                      <a:pt x="214" y="844"/>
                    </a:lnTo>
                    <a:lnTo>
                      <a:pt x="218" y="834"/>
                    </a:lnTo>
                    <a:lnTo>
                      <a:pt x="218" y="834"/>
                    </a:lnTo>
                    <a:lnTo>
                      <a:pt x="210" y="832"/>
                    </a:lnTo>
                    <a:lnTo>
                      <a:pt x="210" y="832"/>
                    </a:lnTo>
                    <a:lnTo>
                      <a:pt x="232" y="728"/>
                    </a:lnTo>
                    <a:lnTo>
                      <a:pt x="244" y="676"/>
                    </a:lnTo>
                    <a:lnTo>
                      <a:pt x="258" y="626"/>
                    </a:lnTo>
                    <a:lnTo>
                      <a:pt x="258" y="626"/>
                    </a:lnTo>
                    <a:lnTo>
                      <a:pt x="258" y="628"/>
                    </a:lnTo>
                    <a:lnTo>
                      <a:pt x="258" y="628"/>
                    </a:lnTo>
                    <a:lnTo>
                      <a:pt x="264" y="646"/>
                    </a:lnTo>
                    <a:lnTo>
                      <a:pt x="266" y="656"/>
                    </a:lnTo>
                    <a:lnTo>
                      <a:pt x="268" y="674"/>
                    </a:lnTo>
                    <a:lnTo>
                      <a:pt x="268" y="674"/>
                    </a:lnTo>
                    <a:lnTo>
                      <a:pt x="270" y="708"/>
                    </a:lnTo>
                    <a:lnTo>
                      <a:pt x="272" y="738"/>
                    </a:lnTo>
                    <a:lnTo>
                      <a:pt x="272" y="738"/>
                    </a:lnTo>
                    <a:lnTo>
                      <a:pt x="274" y="760"/>
                    </a:lnTo>
                    <a:lnTo>
                      <a:pt x="270" y="780"/>
                    </a:lnTo>
                    <a:lnTo>
                      <a:pt x="270" y="780"/>
                    </a:lnTo>
                    <a:lnTo>
                      <a:pt x="266" y="800"/>
                    </a:lnTo>
                    <a:lnTo>
                      <a:pt x="264" y="810"/>
                    </a:lnTo>
                    <a:lnTo>
                      <a:pt x="266" y="826"/>
                    </a:lnTo>
                    <a:lnTo>
                      <a:pt x="266" y="826"/>
                    </a:lnTo>
                    <a:lnTo>
                      <a:pt x="270" y="852"/>
                    </a:lnTo>
                    <a:lnTo>
                      <a:pt x="272" y="860"/>
                    </a:lnTo>
                    <a:lnTo>
                      <a:pt x="274" y="868"/>
                    </a:lnTo>
                    <a:lnTo>
                      <a:pt x="274" y="868"/>
                    </a:lnTo>
                    <a:lnTo>
                      <a:pt x="276" y="874"/>
                    </a:lnTo>
                    <a:lnTo>
                      <a:pt x="276" y="878"/>
                    </a:lnTo>
                    <a:lnTo>
                      <a:pt x="270" y="894"/>
                    </a:lnTo>
                    <a:lnTo>
                      <a:pt x="270" y="894"/>
                    </a:lnTo>
                    <a:close/>
                    <a:moveTo>
                      <a:pt x="562" y="1584"/>
                    </a:moveTo>
                    <a:lnTo>
                      <a:pt x="562" y="1584"/>
                    </a:lnTo>
                    <a:lnTo>
                      <a:pt x="562" y="1586"/>
                    </a:lnTo>
                    <a:lnTo>
                      <a:pt x="562" y="1590"/>
                    </a:lnTo>
                    <a:lnTo>
                      <a:pt x="560" y="1592"/>
                    </a:lnTo>
                    <a:lnTo>
                      <a:pt x="562" y="1598"/>
                    </a:lnTo>
                    <a:lnTo>
                      <a:pt x="562" y="1598"/>
                    </a:lnTo>
                    <a:lnTo>
                      <a:pt x="564" y="1608"/>
                    </a:lnTo>
                    <a:lnTo>
                      <a:pt x="562" y="1610"/>
                    </a:lnTo>
                    <a:lnTo>
                      <a:pt x="560" y="1612"/>
                    </a:lnTo>
                    <a:lnTo>
                      <a:pt x="560" y="1612"/>
                    </a:lnTo>
                    <a:lnTo>
                      <a:pt x="558" y="1612"/>
                    </a:lnTo>
                    <a:lnTo>
                      <a:pt x="554" y="1610"/>
                    </a:lnTo>
                    <a:lnTo>
                      <a:pt x="548" y="1610"/>
                    </a:lnTo>
                    <a:lnTo>
                      <a:pt x="542" y="1610"/>
                    </a:lnTo>
                    <a:lnTo>
                      <a:pt x="542" y="1610"/>
                    </a:lnTo>
                    <a:lnTo>
                      <a:pt x="538" y="1614"/>
                    </a:lnTo>
                    <a:lnTo>
                      <a:pt x="536" y="1618"/>
                    </a:lnTo>
                    <a:lnTo>
                      <a:pt x="538" y="1630"/>
                    </a:lnTo>
                    <a:lnTo>
                      <a:pt x="538" y="1630"/>
                    </a:lnTo>
                    <a:lnTo>
                      <a:pt x="538" y="1634"/>
                    </a:lnTo>
                    <a:lnTo>
                      <a:pt x="534" y="1636"/>
                    </a:lnTo>
                    <a:lnTo>
                      <a:pt x="524" y="1642"/>
                    </a:lnTo>
                    <a:lnTo>
                      <a:pt x="524" y="1642"/>
                    </a:lnTo>
                    <a:lnTo>
                      <a:pt x="516" y="1648"/>
                    </a:lnTo>
                    <a:lnTo>
                      <a:pt x="500" y="1662"/>
                    </a:lnTo>
                    <a:lnTo>
                      <a:pt x="500" y="1662"/>
                    </a:lnTo>
                    <a:lnTo>
                      <a:pt x="484" y="1680"/>
                    </a:lnTo>
                    <a:lnTo>
                      <a:pt x="480" y="1688"/>
                    </a:lnTo>
                    <a:lnTo>
                      <a:pt x="480" y="1688"/>
                    </a:lnTo>
                    <a:lnTo>
                      <a:pt x="478" y="1676"/>
                    </a:lnTo>
                    <a:lnTo>
                      <a:pt x="480" y="1668"/>
                    </a:lnTo>
                    <a:lnTo>
                      <a:pt x="482" y="1660"/>
                    </a:lnTo>
                    <a:lnTo>
                      <a:pt x="482" y="1660"/>
                    </a:lnTo>
                    <a:lnTo>
                      <a:pt x="488" y="1646"/>
                    </a:lnTo>
                    <a:lnTo>
                      <a:pt x="496" y="1626"/>
                    </a:lnTo>
                    <a:lnTo>
                      <a:pt x="496" y="1626"/>
                    </a:lnTo>
                    <a:lnTo>
                      <a:pt x="498" y="1616"/>
                    </a:lnTo>
                    <a:lnTo>
                      <a:pt x="498" y="1606"/>
                    </a:lnTo>
                    <a:lnTo>
                      <a:pt x="498" y="1596"/>
                    </a:lnTo>
                    <a:lnTo>
                      <a:pt x="500" y="1580"/>
                    </a:lnTo>
                    <a:lnTo>
                      <a:pt x="500" y="1580"/>
                    </a:lnTo>
                    <a:lnTo>
                      <a:pt x="502" y="1548"/>
                    </a:lnTo>
                    <a:lnTo>
                      <a:pt x="504" y="1514"/>
                    </a:lnTo>
                    <a:lnTo>
                      <a:pt x="504" y="1514"/>
                    </a:lnTo>
                    <a:lnTo>
                      <a:pt x="514" y="1454"/>
                    </a:lnTo>
                    <a:lnTo>
                      <a:pt x="514" y="1454"/>
                    </a:lnTo>
                    <a:lnTo>
                      <a:pt x="518" y="1464"/>
                    </a:lnTo>
                    <a:lnTo>
                      <a:pt x="522" y="1474"/>
                    </a:lnTo>
                    <a:lnTo>
                      <a:pt x="526" y="1486"/>
                    </a:lnTo>
                    <a:lnTo>
                      <a:pt x="526" y="1486"/>
                    </a:lnTo>
                    <a:lnTo>
                      <a:pt x="528" y="1496"/>
                    </a:lnTo>
                    <a:lnTo>
                      <a:pt x="532" y="1502"/>
                    </a:lnTo>
                    <a:lnTo>
                      <a:pt x="536" y="1506"/>
                    </a:lnTo>
                    <a:lnTo>
                      <a:pt x="540" y="1510"/>
                    </a:lnTo>
                    <a:lnTo>
                      <a:pt x="540" y="1510"/>
                    </a:lnTo>
                    <a:lnTo>
                      <a:pt x="544" y="1522"/>
                    </a:lnTo>
                    <a:lnTo>
                      <a:pt x="548" y="1526"/>
                    </a:lnTo>
                    <a:lnTo>
                      <a:pt x="552" y="1530"/>
                    </a:lnTo>
                    <a:lnTo>
                      <a:pt x="552" y="1530"/>
                    </a:lnTo>
                    <a:lnTo>
                      <a:pt x="556" y="1532"/>
                    </a:lnTo>
                    <a:lnTo>
                      <a:pt x="558" y="1538"/>
                    </a:lnTo>
                    <a:lnTo>
                      <a:pt x="562" y="1552"/>
                    </a:lnTo>
                    <a:lnTo>
                      <a:pt x="562" y="1552"/>
                    </a:lnTo>
                    <a:lnTo>
                      <a:pt x="564" y="1562"/>
                    </a:lnTo>
                    <a:lnTo>
                      <a:pt x="564" y="1566"/>
                    </a:lnTo>
                    <a:lnTo>
                      <a:pt x="560" y="1568"/>
                    </a:lnTo>
                    <a:lnTo>
                      <a:pt x="560" y="1568"/>
                    </a:lnTo>
                    <a:lnTo>
                      <a:pt x="558" y="1570"/>
                    </a:lnTo>
                    <a:lnTo>
                      <a:pt x="556" y="1570"/>
                    </a:lnTo>
                    <a:lnTo>
                      <a:pt x="558" y="1576"/>
                    </a:lnTo>
                    <a:lnTo>
                      <a:pt x="562" y="1584"/>
                    </a:lnTo>
                    <a:lnTo>
                      <a:pt x="562" y="1584"/>
                    </a:lnTo>
                    <a:close/>
                    <a:moveTo>
                      <a:pt x="584" y="792"/>
                    </a:moveTo>
                    <a:lnTo>
                      <a:pt x="584" y="792"/>
                    </a:lnTo>
                    <a:lnTo>
                      <a:pt x="580" y="794"/>
                    </a:lnTo>
                    <a:lnTo>
                      <a:pt x="574" y="798"/>
                    </a:lnTo>
                    <a:lnTo>
                      <a:pt x="570" y="804"/>
                    </a:lnTo>
                    <a:lnTo>
                      <a:pt x="570" y="804"/>
                    </a:lnTo>
                    <a:lnTo>
                      <a:pt x="564" y="816"/>
                    </a:lnTo>
                    <a:lnTo>
                      <a:pt x="562" y="830"/>
                    </a:lnTo>
                    <a:lnTo>
                      <a:pt x="562" y="830"/>
                    </a:lnTo>
                    <a:lnTo>
                      <a:pt x="558" y="842"/>
                    </a:lnTo>
                    <a:lnTo>
                      <a:pt x="556" y="846"/>
                    </a:lnTo>
                    <a:lnTo>
                      <a:pt x="556" y="846"/>
                    </a:lnTo>
                    <a:lnTo>
                      <a:pt x="548" y="830"/>
                    </a:lnTo>
                    <a:lnTo>
                      <a:pt x="548" y="830"/>
                    </a:lnTo>
                    <a:lnTo>
                      <a:pt x="540" y="804"/>
                    </a:lnTo>
                    <a:lnTo>
                      <a:pt x="540" y="804"/>
                    </a:lnTo>
                    <a:lnTo>
                      <a:pt x="544" y="800"/>
                    </a:lnTo>
                    <a:lnTo>
                      <a:pt x="546" y="794"/>
                    </a:lnTo>
                    <a:lnTo>
                      <a:pt x="546" y="786"/>
                    </a:lnTo>
                    <a:lnTo>
                      <a:pt x="546" y="786"/>
                    </a:lnTo>
                    <a:lnTo>
                      <a:pt x="546" y="782"/>
                    </a:lnTo>
                    <a:lnTo>
                      <a:pt x="542" y="778"/>
                    </a:lnTo>
                    <a:lnTo>
                      <a:pt x="540" y="772"/>
                    </a:lnTo>
                    <a:lnTo>
                      <a:pt x="538" y="764"/>
                    </a:lnTo>
                    <a:lnTo>
                      <a:pt x="538" y="764"/>
                    </a:lnTo>
                    <a:lnTo>
                      <a:pt x="536" y="750"/>
                    </a:lnTo>
                    <a:lnTo>
                      <a:pt x="536" y="746"/>
                    </a:lnTo>
                    <a:lnTo>
                      <a:pt x="538" y="738"/>
                    </a:lnTo>
                    <a:lnTo>
                      <a:pt x="538" y="738"/>
                    </a:lnTo>
                    <a:lnTo>
                      <a:pt x="542" y="724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50" y="720"/>
                    </a:lnTo>
                    <a:lnTo>
                      <a:pt x="558" y="712"/>
                    </a:lnTo>
                    <a:lnTo>
                      <a:pt x="558" y="712"/>
                    </a:lnTo>
                    <a:lnTo>
                      <a:pt x="564" y="706"/>
                    </a:lnTo>
                    <a:lnTo>
                      <a:pt x="570" y="700"/>
                    </a:lnTo>
                    <a:lnTo>
                      <a:pt x="574" y="694"/>
                    </a:lnTo>
                    <a:lnTo>
                      <a:pt x="574" y="694"/>
                    </a:lnTo>
                    <a:lnTo>
                      <a:pt x="580" y="722"/>
                    </a:lnTo>
                    <a:lnTo>
                      <a:pt x="580" y="722"/>
                    </a:lnTo>
                    <a:lnTo>
                      <a:pt x="584" y="734"/>
                    </a:lnTo>
                    <a:lnTo>
                      <a:pt x="588" y="744"/>
                    </a:lnTo>
                    <a:lnTo>
                      <a:pt x="588" y="744"/>
                    </a:lnTo>
                    <a:lnTo>
                      <a:pt x="598" y="784"/>
                    </a:lnTo>
                    <a:lnTo>
                      <a:pt x="584" y="792"/>
                    </a:lnTo>
                    <a:close/>
                    <a:moveTo>
                      <a:pt x="610" y="760"/>
                    </a:moveTo>
                    <a:lnTo>
                      <a:pt x="610" y="760"/>
                    </a:lnTo>
                    <a:lnTo>
                      <a:pt x="602" y="742"/>
                    </a:lnTo>
                    <a:lnTo>
                      <a:pt x="602" y="742"/>
                    </a:lnTo>
                    <a:lnTo>
                      <a:pt x="602" y="734"/>
                    </a:lnTo>
                    <a:lnTo>
                      <a:pt x="602" y="724"/>
                    </a:lnTo>
                    <a:lnTo>
                      <a:pt x="602" y="724"/>
                    </a:lnTo>
                    <a:lnTo>
                      <a:pt x="596" y="712"/>
                    </a:lnTo>
                    <a:lnTo>
                      <a:pt x="590" y="694"/>
                    </a:lnTo>
                    <a:lnTo>
                      <a:pt x="590" y="694"/>
                    </a:lnTo>
                    <a:lnTo>
                      <a:pt x="586" y="682"/>
                    </a:lnTo>
                    <a:lnTo>
                      <a:pt x="588" y="680"/>
                    </a:lnTo>
                    <a:lnTo>
                      <a:pt x="588" y="680"/>
                    </a:lnTo>
                    <a:lnTo>
                      <a:pt x="592" y="672"/>
                    </a:lnTo>
                    <a:lnTo>
                      <a:pt x="596" y="662"/>
                    </a:lnTo>
                    <a:lnTo>
                      <a:pt x="596" y="662"/>
                    </a:lnTo>
                    <a:lnTo>
                      <a:pt x="602" y="650"/>
                    </a:lnTo>
                    <a:lnTo>
                      <a:pt x="602" y="650"/>
                    </a:lnTo>
                    <a:lnTo>
                      <a:pt x="606" y="682"/>
                    </a:lnTo>
                    <a:lnTo>
                      <a:pt x="606" y="682"/>
                    </a:lnTo>
                    <a:lnTo>
                      <a:pt x="610" y="728"/>
                    </a:lnTo>
                    <a:lnTo>
                      <a:pt x="610" y="728"/>
                    </a:lnTo>
                    <a:lnTo>
                      <a:pt x="610" y="750"/>
                    </a:lnTo>
                    <a:lnTo>
                      <a:pt x="610" y="760"/>
                    </a:lnTo>
                    <a:lnTo>
                      <a:pt x="610" y="7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1356603" y="2814067"/>
                <a:ext cx="209061" cy="389250"/>
              </a:xfrm>
              <a:custGeom>
                <a:avLst/>
                <a:gdLst>
                  <a:gd name="T0" fmla="*/ 820 w 840"/>
                  <a:gd name="T1" fmla="*/ 680 h 1564"/>
                  <a:gd name="T2" fmla="*/ 754 w 840"/>
                  <a:gd name="T3" fmla="*/ 614 h 1564"/>
                  <a:gd name="T4" fmla="*/ 710 w 840"/>
                  <a:gd name="T5" fmla="*/ 550 h 1564"/>
                  <a:gd name="T6" fmla="*/ 662 w 840"/>
                  <a:gd name="T7" fmla="*/ 442 h 1564"/>
                  <a:gd name="T8" fmla="*/ 566 w 840"/>
                  <a:gd name="T9" fmla="*/ 340 h 1564"/>
                  <a:gd name="T10" fmla="*/ 528 w 840"/>
                  <a:gd name="T11" fmla="*/ 248 h 1564"/>
                  <a:gd name="T12" fmla="*/ 568 w 840"/>
                  <a:gd name="T13" fmla="*/ 204 h 1564"/>
                  <a:gd name="T14" fmla="*/ 578 w 840"/>
                  <a:gd name="T15" fmla="*/ 146 h 1564"/>
                  <a:gd name="T16" fmla="*/ 542 w 840"/>
                  <a:gd name="T17" fmla="*/ 44 h 1564"/>
                  <a:gd name="T18" fmla="*/ 494 w 840"/>
                  <a:gd name="T19" fmla="*/ 18 h 1564"/>
                  <a:gd name="T20" fmla="*/ 442 w 840"/>
                  <a:gd name="T21" fmla="*/ 2 h 1564"/>
                  <a:gd name="T22" fmla="*/ 402 w 840"/>
                  <a:gd name="T23" fmla="*/ 26 h 1564"/>
                  <a:gd name="T24" fmla="*/ 364 w 840"/>
                  <a:gd name="T25" fmla="*/ 68 h 1564"/>
                  <a:gd name="T26" fmla="*/ 294 w 840"/>
                  <a:gd name="T27" fmla="*/ 118 h 1564"/>
                  <a:gd name="T28" fmla="*/ 346 w 840"/>
                  <a:gd name="T29" fmla="*/ 140 h 1564"/>
                  <a:gd name="T30" fmla="*/ 352 w 840"/>
                  <a:gd name="T31" fmla="*/ 248 h 1564"/>
                  <a:gd name="T32" fmla="*/ 212 w 840"/>
                  <a:gd name="T33" fmla="*/ 334 h 1564"/>
                  <a:gd name="T34" fmla="*/ 172 w 840"/>
                  <a:gd name="T35" fmla="*/ 386 h 1564"/>
                  <a:gd name="T36" fmla="*/ 212 w 840"/>
                  <a:gd name="T37" fmla="*/ 444 h 1564"/>
                  <a:gd name="T38" fmla="*/ 264 w 840"/>
                  <a:gd name="T39" fmla="*/ 476 h 1564"/>
                  <a:gd name="T40" fmla="*/ 240 w 840"/>
                  <a:gd name="T41" fmla="*/ 638 h 1564"/>
                  <a:gd name="T42" fmla="*/ 178 w 840"/>
                  <a:gd name="T43" fmla="*/ 814 h 1564"/>
                  <a:gd name="T44" fmla="*/ 234 w 840"/>
                  <a:gd name="T45" fmla="*/ 880 h 1564"/>
                  <a:gd name="T46" fmla="*/ 246 w 840"/>
                  <a:gd name="T47" fmla="*/ 974 h 1564"/>
                  <a:gd name="T48" fmla="*/ 300 w 840"/>
                  <a:gd name="T49" fmla="*/ 1092 h 1564"/>
                  <a:gd name="T50" fmla="*/ 266 w 840"/>
                  <a:gd name="T51" fmla="*/ 1136 h 1564"/>
                  <a:gd name="T52" fmla="*/ 150 w 840"/>
                  <a:gd name="T53" fmla="*/ 1226 h 1564"/>
                  <a:gd name="T54" fmla="*/ 84 w 840"/>
                  <a:gd name="T55" fmla="*/ 1268 h 1564"/>
                  <a:gd name="T56" fmla="*/ 18 w 840"/>
                  <a:gd name="T57" fmla="*/ 1298 h 1564"/>
                  <a:gd name="T58" fmla="*/ 34 w 840"/>
                  <a:gd name="T59" fmla="*/ 1446 h 1564"/>
                  <a:gd name="T60" fmla="*/ 122 w 840"/>
                  <a:gd name="T61" fmla="*/ 1540 h 1564"/>
                  <a:gd name="T62" fmla="*/ 128 w 840"/>
                  <a:gd name="T63" fmla="*/ 1484 h 1564"/>
                  <a:gd name="T64" fmla="*/ 132 w 840"/>
                  <a:gd name="T65" fmla="*/ 1424 h 1564"/>
                  <a:gd name="T66" fmla="*/ 152 w 840"/>
                  <a:gd name="T67" fmla="*/ 1394 h 1564"/>
                  <a:gd name="T68" fmla="*/ 166 w 840"/>
                  <a:gd name="T69" fmla="*/ 1374 h 1564"/>
                  <a:gd name="T70" fmla="*/ 208 w 840"/>
                  <a:gd name="T71" fmla="*/ 1342 h 1564"/>
                  <a:gd name="T72" fmla="*/ 350 w 840"/>
                  <a:gd name="T73" fmla="*/ 1248 h 1564"/>
                  <a:gd name="T74" fmla="*/ 338 w 840"/>
                  <a:gd name="T75" fmla="*/ 1368 h 1564"/>
                  <a:gd name="T76" fmla="*/ 336 w 840"/>
                  <a:gd name="T77" fmla="*/ 1418 h 1564"/>
                  <a:gd name="T78" fmla="*/ 324 w 840"/>
                  <a:gd name="T79" fmla="*/ 1480 h 1564"/>
                  <a:gd name="T80" fmla="*/ 334 w 840"/>
                  <a:gd name="T81" fmla="*/ 1540 h 1564"/>
                  <a:gd name="T82" fmla="*/ 544 w 840"/>
                  <a:gd name="T83" fmla="*/ 1562 h 1564"/>
                  <a:gd name="T84" fmla="*/ 572 w 840"/>
                  <a:gd name="T85" fmla="*/ 1528 h 1564"/>
                  <a:gd name="T86" fmla="*/ 498 w 840"/>
                  <a:gd name="T87" fmla="*/ 1476 h 1564"/>
                  <a:gd name="T88" fmla="*/ 474 w 840"/>
                  <a:gd name="T89" fmla="*/ 1438 h 1564"/>
                  <a:gd name="T90" fmla="*/ 476 w 840"/>
                  <a:gd name="T91" fmla="*/ 1422 h 1564"/>
                  <a:gd name="T92" fmla="*/ 452 w 840"/>
                  <a:gd name="T93" fmla="*/ 1376 h 1564"/>
                  <a:gd name="T94" fmla="*/ 504 w 840"/>
                  <a:gd name="T95" fmla="*/ 1314 h 1564"/>
                  <a:gd name="T96" fmla="*/ 506 w 840"/>
                  <a:gd name="T97" fmla="*/ 1154 h 1564"/>
                  <a:gd name="T98" fmla="*/ 502 w 840"/>
                  <a:gd name="T99" fmla="*/ 982 h 1564"/>
                  <a:gd name="T100" fmla="*/ 496 w 840"/>
                  <a:gd name="T101" fmla="*/ 922 h 1564"/>
                  <a:gd name="T102" fmla="*/ 514 w 840"/>
                  <a:gd name="T103" fmla="*/ 876 h 1564"/>
                  <a:gd name="T104" fmla="*/ 546 w 840"/>
                  <a:gd name="T105" fmla="*/ 668 h 1564"/>
                  <a:gd name="T106" fmla="*/ 578 w 840"/>
                  <a:gd name="T107" fmla="*/ 592 h 1564"/>
                  <a:gd name="T108" fmla="*/ 642 w 840"/>
                  <a:gd name="T109" fmla="*/ 634 h 1564"/>
                  <a:gd name="T110" fmla="*/ 754 w 840"/>
                  <a:gd name="T111" fmla="*/ 680 h 1564"/>
                  <a:gd name="T112" fmla="*/ 786 w 840"/>
                  <a:gd name="T113" fmla="*/ 728 h 1564"/>
                  <a:gd name="T114" fmla="*/ 800 w 840"/>
                  <a:gd name="T115" fmla="*/ 748 h 1564"/>
                  <a:gd name="T116" fmla="*/ 796 w 840"/>
                  <a:gd name="T117" fmla="*/ 776 h 1564"/>
                  <a:gd name="T118" fmla="*/ 840 w 840"/>
                  <a:gd name="T119" fmla="*/ 754 h 1564"/>
                  <a:gd name="T120" fmla="*/ 354 w 840"/>
                  <a:gd name="T121" fmla="*/ 316 h 1564"/>
                  <a:gd name="T122" fmla="*/ 372 w 840"/>
                  <a:gd name="T123" fmla="*/ 304 h 1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0" h="1564">
                    <a:moveTo>
                      <a:pt x="840" y="736"/>
                    </a:moveTo>
                    <a:lnTo>
                      <a:pt x="840" y="736"/>
                    </a:lnTo>
                    <a:lnTo>
                      <a:pt x="838" y="726"/>
                    </a:lnTo>
                    <a:lnTo>
                      <a:pt x="836" y="714"/>
                    </a:lnTo>
                    <a:lnTo>
                      <a:pt x="836" y="714"/>
                    </a:lnTo>
                    <a:lnTo>
                      <a:pt x="838" y="704"/>
                    </a:lnTo>
                    <a:lnTo>
                      <a:pt x="836" y="700"/>
                    </a:lnTo>
                    <a:lnTo>
                      <a:pt x="834" y="696"/>
                    </a:lnTo>
                    <a:lnTo>
                      <a:pt x="834" y="696"/>
                    </a:lnTo>
                    <a:lnTo>
                      <a:pt x="820" y="680"/>
                    </a:lnTo>
                    <a:lnTo>
                      <a:pt x="820" y="680"/>
                    </a:lnTo>
                    <a:lnTo>
                      <a:pt x="810" y="672"/>
                    </a:lnTo>
                    <a:lnTo>
                      <a:pt x="800" y="664"/>
                    </a:lnTo>
                    <a:lnTo>
                      <a:pt x="800" y="664"/>
                    </a:lnTo>
                    <a:lnTo>
                      <a:pt x="792" y="654"/>
                    </a:lnTo>
                    <a:lnTo>
                      <a:pt x="788" y="648"/>
                    </a:lnTo>
                    <a:lnTo>
                      <a:pt x="782" y="644"/>
                    </a:lnTo>
                    <a:lnTo>
                      <a:pt x="782" y="644"/>
                    </a:lnTo>
                    <a:lnTo>
                      <a:pt x="768" y="630"/>
                    </a:lnTo>
                    <a:lnTo>
                      <a:pt x="754" y="614"/>
                    </a:lnTo>
                    <a:lnTo>
                      <a:pt x="754" y="614"/>
                    </a:lnTo>
                    <a:lnTo>
                      <a:pt x="736" y="592"/>
                    </a:lnTo>
                    <a:lnTo>
                      <a:pt x="724" y="576"/>
                    </a:lnTo>
                    <a:lnTo>
                      <a:pt x="724" y="576"/>
                    </a:lnTo>
                    <a:lnTo>
                      <a:pt x="728" y="576"/>
                    </a:lnTo>
                    <a:lnTo>
                      <a:pt x="730" y="576"/>
                    </a:lnTo>
                    <a:lnTo>
                      <a:pt x="730" y="574"/>
                    </a:lnTo>
                    <a:lnTo>
                      <a:pt x="730" y="574"/>
                    </a:lnTo>
                    <a:lnTo>
                      <a:pt x="710" y="550"/>
                    </a:lnTo>
                    <a:lnTo>
                      <a:pt x="710" y="550"/>
                    </a:lnTo>
                    <a:lnTo>
                      <a:pt x="708" y="548"/>
                    </a:lnTo>
                    <a:lnTo>
                      <a:pt x="706" y="542"/>
                    </a:lnTo>
                    <a:lnTo>
                      <a:pt x="704" y="530"/>
                    </a:lnTo>
                    <a:lnTo>
                      <a:pt x="704" y="530"/>
                    </a:lnTo>
                    <a:lnTo>
                      <a:pt x="694" y="510"/>
                    </a:lnTo>
                    <a:lnTo>
                      <a:pt x="682" y="486"/>
                    </a:lnTo>
                    <a:lnTo>
                      <a:pt x="682" y="486"/>
                    </a:lnTo>
                    <a:lnTo>
                      <a:pt x="672" y="462"/>
                    </a:lnTo>
                    <a:lnTo>
                      <a:pt x="668" y="450"/>
                    </a:lnTo>
                    <a:lnTo>
                      <a:pt x="662" y="442"/>
                    </a:lnTo>
                    <a:lnTo>
                      <a:pt x="662" y="442"/>
                    </a:lnTo>
                    <a:lnTo>
                      <a:pt x="648" y="428"/>
                    </a:lnTo>
                    <a:lnTo>
                      <a:pt x="632" y="410"/>
                    </a:lnTo>
                    <a:lnTo>
                      <a:pt x="632" y="410"/>
                    </a:lnTo>
                    <a:lnTo>
                      <a:pt x="608" y="382"/>
                    </a:lnTo>
                    <a:lnTo>
                      <a:pt x="608" y="382"/>
                    </a:lnTo>
                    <a:lnTo>
                      <a:pt x="594" y="364"/>
                    </a:lnTo>
                    <a:lnTo>
                      <a:pt x="580" y="348"/>
                    </a:lnTo>
                    <a:lnTo>
                      <a:pt x="580" y="348"/>
                    </a:lnTo>
                    <a:lnTo>
                      <a:pt x="566" y="340"/>
                    </a:lnTo>
                    <a:lnTo>
                      <a:pt x="548" y="330"/>
                    </a:lnTo>
                    <a:lnTo>
                      <a:pt x="548" y="330"/>
                    </a:lnTo>
                    <a:lnTo>
                      <a:pt x="536" y="324"/>
                    </a:lnTo>
                    <a:lnTo>
                      <a:pt x="526" y="318"/>
                    </a:lnTo>
                    <a:lnTo>
                      <a:pt x="526" y="318"/>
                    </a:lnTo>
                    <a:lnTo>
                      <a:pt x="510" y="304"/>
                    </a:lnTo>
                    <a:lnTo>
                      <a:pt x="510" y="304"/>
                    </a:lnTo>
                    <a:lnTo>
                      <a:pt x="520" y="278"/>
                    </a:lnTo>
                    <a:lnTo>
                      <a:pt x="520" y="278"/>
                    </a:lnTo>
                    <a:lnTo>
                      <a:pt x="528" y="248"/>
                    </a:lnTo>
                    <a:lnTo>
                      <a:pt x="528" y="248"/>
                    </a:lnTo>
                    <a:lnTo>
                      <a:pt x="540" y="244"/>
                    </a:lnTo>
                    <a:lnTo>
                      <a:pt x="540" y="244"/>
                    </a:lnTo>
                    <a:lnTo>
                      <a:pt x="548" y="240"/>
                    </a:lnTo>
                    <a:lnTo>
                      <a:pt x="554" y="234"/>
                    </a:lnTo>
                    <a:lnTo>
                      <a:pt x="558" y="228"/>
                    </a:lnTo>
                    <a:lnTo>
                      <a:pt x="558" y="228"/>
                    </a:lnTo>
                    <a:lnTo>
                      <a:pt x="564" y="214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70" y="194"/>
                    </a:lnTo>
                    <a:lnTo>
                      <a:pt x="568" y="188"/>
                    </a:lnTo>
                    <a:lnTo>
                      <a:pt x="568" y="188"/>
                    </a:lnTo>
                    <a:lnTo>
                      <a:pt x="564" y="182"/>
                    </a:lnTo>
                    <a:lnTo>
                      <a:pt x="564" y="182"/>
                    </a:lnTo>
                    <a:lnTo>
                      <a:pt x="568" y="180"/>
                    </a:lnTo>
                    <a:lnTo>
                      <a:pt x="572" y="176"/>
                    </a:lnTo>
                    <a:lnTo>
                      <a:pt x="574" y="172"/>
                    </a:lnTo>
                    <a:lnTo>
                      <a:pt x="574" y="172"/>
                    </a:lnTo>
                    <a:lnTo>
                      <a:pt x="578" y="146"/>
                    </a:lnTo>
                    <a:lnTo>
                      <a:pt x="580" y="128"/>
                    </a:lnTo>
                    <a:lnTo>
                      <a:pt x="580" y="114"/>
                    </a:lnTo>
                    <a:lnTo>
                      <a:pt x="580" y="114"/>
                    </a:lnTo>
                    <a:lnTo>
                      <a:pt x="574" y="84"/>
                    </a:lnTo>
                    <a:lnTo>
                      <a:pt x="568" y="70"/>
                    </a:lnTo>
                    <a:lnTo>
                      <a:pt x="566" y="66"/>
                    </a:lnTo>
                    <a:lnTo>
                      <a:pt x="562" y="62"/>
                    </a:lnTo>
                    <a:lnTo>
                      <a:pt x="562" y="62"/>
                    </a:lnTo>
                    <a:lnTo>
                      <a:pt x="550" y="52"/>
                    </a:lnTo>
                    <a:lnTo>
                      <a:pt x="542" y="44"/>
                    </a:lnTo>
                    <a:lnTo>
                      <a:pt x="542" y="44"/>
                    </a:lnTo>
                    <a:lnTo>
                      <a:pt x="538" y="38"/>
                    </a:lnTo>
                    <a:lnTo>
                      <a:pt x="532" y="32"/>
                    </a:lnTo>
                    <a:lnTo>
                      <a:pt x="532" y="32"/>
                    </a:lnTo>
                    <a:lnTo>
                      <a:pt x="526" y="28"/>
                    </a:lnTo>
                    <a:lnTo>
                      <a:pt x="518" y="26"/>
                    </a:lnTo>
                    <a:lnTo>
                      <a:pt x="510" y="24"/>
                    </a:lnTo>
                    <a:lnTo>
                      <a:pt x="502" y="20"/>
                    </a:lnTo>
                    <a:lnTo>
                      <a:pt x="502" y="20"/>
                    </a:lnTo>
                    <a:lnTo>
                      <a:pt x="494" y="18"/>
                    </a:lnTo>
                    <a:lnTo>
                      <a:pt x="490" y="16"/>
                    </a:lnTo>
                    <a:lnTo>
                      <a:pt x="484" y="14"/>
                    </a:lnTo>
                    <a:lnTo>
                      <a:pt x="484" y="14"/>
                    </a:lnTo>
                    <a:lnTo>
                      <a:pt x="480" y="10"/>
                    </a:lnTo>
                    <a:lnTo>
                      <a:pt x="476" y="6"/>
                    </a:lnTo>
                    <a:lnTo>
                      <a:pt x="470" y="4"/>
                    </a:lnTo>
                    <a:lnTo>
                      <a:pt x="470" y="4"/>
                    </a:lnTo>
                    <a:lnTo>
                      <a:pt x="464" y="2"/>
                    </a:lnTo>
                    <a:lnTo>
                      <a:pt x="452" y="0"/>
                    </a:lnTo>
                    <a:lnTo>
                      <a:pt x="442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26" y="10"/>
                    </a:lnTo>
                    <a:lnTo>
                      <a:pt x="422" y="14"/>
                    </a:lnTo>
                    <a:lnTo>
                      <a:pt x="416" y="16"/>
                    </a:lnTo>
                    <a:lnTo>
                      <a:pt x="416" y="16"/>
                    </a:lnTo>
                    <a:lnTo>
                      <a:pt x="412" y="18"/>
                    </a:lnTo>
                    <a:lnTo>
                      <a:pt x="408" y="22"/>
                    </a:lnTo>
                    <a:lnTo>
                      <a:pt x="406" y="24"/>
                    </a:lnTo>
                    <a:lnTo>
                      <a:pt x="402" y="26"/>
                    </a:lnTo>
                    <a:lnTo>
                      <a:pt x="402" y="26"/>
                    </a:lnTo>
                    <a:lnTo>
                      <a:pt x="394" y="30"/>
                    </a:lnTo>
                    <a:lnTo>
                      <a:pt x="388" y="32"/>
                    </a:lnTo>
                    <a:lnTo>
                      <a:pt x="382" y="36"/>
                    </a:lnTo>
                    <a:lnTo>
                      <a:pt x="382" y="36"/>
                    </a:lnTo>
                    <a:lnTo>
                      <a:pt x="372" y="44"/>
                    </a:lnTo>
                    <a:lnTo>
                      <a:pt x="368" y="50"/>
                    </a:lnTo>
                    <a:lnTo>
                      <a:pt x="366" y="56"/>
                    </a:lnTo>
                    <a:lnTo>
                      <a:pt x="366" y="56"/>
                    </a:lnTo>
                    <a:lnTo>
                      <a:pt x="364" y="68"/>
                    </a:lnTo>
                    <a:lnTo>
                      <a:pt x="362" y="72"/>
                    </a:lnTo>
                    <a:lnTo>
                      <a:pt x="354" y="78"/>
                    </a:lnTo>
                    <a:lnTo>
                      <a:pt x="354" y="78"/>
                    </a:lnTo>
                    <a:lnTo>
                      <a:pt x="346" y="82"/>
                    </a:lnTo>
                    <a:lnTo>
                      <a:pt x="324" y="92"/>
                    </a:lnTo>
                    <a:lnTo>
                      <a:pt x="324" y="92"/>
                    </a:lnTo>
                    <a:lnTo>
                      <a:pt x="312" y="98"/>
                    </a:lnTo>
                    <a:lnTo>
                      <a:pt x="300" y="106"/>
                    </a:lnTo>
                    <a:lnTo>
                      <a:pt x="294" y="114"/>
                    </a:lnTo>
                    <a:lnTo>
                      <a:pt x="294" y="118"/>
                    </a:lnTo>
                    <a:lnTo>
                      <a:pt x="296" y="120"/>
                    </a:lnTo>
                    <a:lnTo>
                      <a:pt x="296" y="120"/>
                    </a:lnTo>
                    <a:lnTo>
                      <a:pt x="308" y="122"/>
                    </a:lnTo>
                    <a:lnTo>
                      <a:pt x="322" y="122"/>
                    </a:lnTo>
                    <a:lnTo>
                      <a:pt x="340" y="120"/>
                    </a:lnTo>
                    <a:lnTo>
                      <a:pt x="340" y="120"/>
                    </a:lnTo>
                    <a:lnTo>
                      <a:pt x="342" y="126"/>
                    </a:lnTo>
                    <a:lnTo>
                      <a:pt x="346" y="132"/>
                    </a:lnTo>
                    <a:lnTo>
                      <a:pt x="346" y="140"/>
                    </a:lnTo>
                    <a:lnTo>
                      <a:pt x="346" y="140"/>
                    </a:lnTo>
                    <a:lnTo>
                      <a:pt x="346" y="156"/>
                    </a:lnTo>
                    <a:lnTo>
                      <a:pt x="348" y="168"/>
                    </a:lnTo>
                    <a:lnTo>
                      <a:pt x="348" y="168"/>
                    </a:lnTo>
                    <a:lnTo>
                      <a:pt x="348" y="182"/>
                    </a:lnTo>
                    <a:lnTo>
                      <a:pt x="348" y="204"/>
                    </a:lnTo>
                    <a:lnTo>
                      <a:pt x="348" y="204"/>
                    </a:lnTo>
                    <a:lnTo>
                      <a:pt x="348" y="218"/>
                    </a:lnTo>
                    <a:lnTo>
                      <a:pt x="350" y="232"/>
                    </a:lnTo>
                    <a:lnTo>
                      <a:pt x="352" y="248"/>
                    </a:lnTo>
                    <a:lnTo>
                      <a:pt x="352" y="248"/>
                    </a:lnTo>
                    <a:lnTo>
                      <a:pt x="344" y="254"/>
                    </a:lnTo>
                    <a:lnTo>
                      <a:pt x="328" y="264"/>
                    </a:lnTo>
                    <a:lnTo>
                      <a:pt x="328" y="264"/>
                    </a:lnTo>
                    <a:lnTo>
                      <a:pt x="296" y="286"/>
                    </a:lnTo>
                    <a:lnTo>
                      <a:pt x="256" y="310"/>
                    </a:lnTo>
                    <a:lnTo>
                      <a:pt x="256" y="310"/>
                    </a:lnTo>
                    <a:lnTo>
                      <a:pt x="230" y="324"/>
                    </a:lnTo>
                    <a:lnTo>
                      <a:pt x="220" y="330"/>
                    </a:lnTo>
                    <a:lnTo>
                      <a:pt x="212" y="334"/>
                    </a:lnTo>
                    <a:lnTo>
                      <a:pt x="212" y="334"/>
                    </a:lnTo>
                    <a:lnTo>
                      <a:pt x="200" y="336"/>
                    </a:lnTo>
                    <a:lnTo>
                      <a:pt x="196" y="338"/>
                    </a:lnTo>
                    <a:lnTo>
                      <a:pt x="192" y="344"/>
                    </a:lnTo>
                    <a:lnTo>
                      <a:pt x="192" y="344"/>
                    </a:lnTo>
                    <a:lnTo>
                      <a:pt x="190" y="356"/>
                    </a:lnTo>
                    <a:lnTo>
                      <a:pt x="188" y="362"/>
                    </a:lnTo>
                    <a:lnTo>
                      <a:pt x="184" y="368"/>
                    </a:lnTo>
                    <a:lnTo>
                      <a:pt x="184" y="368"/>
                    </a:lnTo>
                    <a:lnTo>
                      <a:pt x="178" y="376"/>
                    </a:lnTo>
                    <a:lnTo>
                      <a:pt x="172" y="386"/>
                    </a:lnTo>
                    <a:lnTo>
                      <a:pt x="170" y="396"/>
                    </a:lnTo>
                    <a:lnTo>
                      <a:pt x="172" y="402"/>
                    </a:lnTo>
                    <a:lnTo>
                      <a:pt x="172" y="406"/>
                    </a:lnTo>
                    <a:lnTo>
                      <a:pt x="172" y="406"/>
                    </a:lnTo>
                    <a:lnTo>
                      <a:pt x="180" y="424"/>
                    </a:lnTo>
                    <a:lnTo>
                      <a:pt x="186" y="432"/>
                    </a:lnTo>
                    <a:lnTo>
                      <a:pt x="192" y="438"/>
                    </a:lnTo>
                    <a:lnTo>
                      <a:pt x="192" y="438"/>
                    </a:lnTo>
                    <a:lnTo>
                      <a:pt x="202" y="442"/>
                    </a:lnTo>
                    <a:lnTo>
                      <a:pt x="212" y="444"/>
                    </a:lnTo>
                    <a:lnTo>
                      <a:pt x="232" y="446"/>
                    </a:lnTo>
                    <a:lnTo>
                      <a:pt x="232" y="446"/>
                    </a:lnTo>
                    <a:lnTo>
                      <a:pt x="240" y="446"/>
                    </a:lnTo>
                    <a:lnTo>
                      <a:pt x="244" y="446"/>
                    </a:lnTo>
                    <a:lnTo>
                      <a:pt x="248" y="450"/>
                    </a:lnTo>
                    <a:lnTo>
                      <a:pt x="254" y="454"/>
                    </a:lnTo>
                    <a:lnTo>
                      <a:pt x="254" y="454"/>
                    </a:lnTo>
                    <a:lnTo>
                      <a:pt x="258" y="462"/>
                    </a:lnTo>
                    <a:lnTo>
                      <a:pt x="262" y="470"/>
                    </a:lnTo>
                    <a:lnTo>
                      <a:pt x="264" y="476"/>
                    </a:lnTo>
                    <a:lnTo>
                      <a:pt x="268" y="482"/>
                    </a:lnTo>
                    <a:lnTo>
                      <a:pt x="268" y="482"/>
                    </a:lnTo>
                    <a:lnTo>
                      <a:pt x="274" y="486"/>
                    </a:lnTo>
                    <a:lnTo>
                      <a:pt x="278" y="492"/>
                    </a:lnTo>
                    <a:lnTo>
                      <a:pt x="280" y="500"/>
                    </a:lnTo>
                    <a:lnTo>
                      <a:pt x="278" y="510"/>
                    </a:lnTo>
                    <a:lnTo>
                      <a:pt x="278" y="510"/>
                    </a:lnTo>
                    <a:lnTo>
                      <a:pt x="262" y="568"/>
                    </a:lnTo>
                    <a:lnTo>
                      <a:pt x="250" y="608"/>
                    </a:lnTo>
                    <a:lnTo>
                      <a:pt x="240" y="638"/>
                    </a:lnTo>
                    <a:lnTo>
                      <a:pt x="240" y="638"/>
                    </a:lnTo>
                    <a:lnTo>
                      <a:pt x="226" y="680"/>
                    </a:lnTo>
                    <a:lnTo>
                      <a:pt x="208" y="722"/>
                    </a:lnTo>
                    <a:lnTo>
                      <a:pt x="208" y="722"/>
                    </a:lnTo>
                    <a:lnTo>
                      <a:pt x="200" y="744"/>
                    </a:lnTo>
                    <a:lnTo>
                      <a:pt x="192" y="766"/>
                    </a:lnTo>
                    <a:lnTo>
                      <a:pt x="180" y="800"/>
                    </a:lnTo>
                    <a:lnTo>
                      <a:pt x="180" y="800"/>
                    </a:lnTo>
                    <a:lnTo>
                      <a:pt x="178" y="810"/>
                    </a:lnTo>
                    <a:lnTo>
                      <a:pt x="178" y="814"/>
                    </a:lnTo>
                    <a:lnTo>
                      <a:pt x="182" y="818"/>
                    </a:lnTo>
                    <a:lnTo>
                      <a:pt x="192" y="824"/>
                    </a:lnTo>
                    <a:lnTo>
                      <a:pt x="192" y="824"/>
                    </a:lnTo>
                    <a:lnTo>
                      <a:pt x="230" y="842"/>
                    </a:lnTo>
                    <a:lnTo>
                      <a:pt x="230" y="842"/>
                    </a:lnTo>
                    <a:lnTo>
                      <a:pt x="232" y="846"/>
                    </a:lnTo>
                    <a:lnTo>
                      <a:pt x="234" y="852"/>
                    </a:lnTo>
                    <a:lnTo>
                      <a:pt x="234" y="862"/>
                    </a:lnTo>
                    <a:lnTo>
                      <a:pt x="234" y="862"/>
                    </a:lnTo>
                    <a:lnTo>
                      <a:pt x="234" y="880"/>
                    </a:lnTo>
                    <a:lnTo>
                      <a:pt x="232" y="886"/>
                    </a:lnTo>
                    <a:lnTo>
                      <a:pt x="230" y="894"/>
                    </a:lnTo>
                    <a:lnTo>
                      <a:pt x="230" y="894"/>
                    </a:lnTo>
                    <a:lnTo>
                      <a:pt x="228" y="900"/>
                    </a:lnTo>
                    <a:lnTo>
                      <a:pt x="226" y="908"/>
                    </a:lnTo>
                    <a:lnTo>
                      <a:pt x="228" y="918"/>
                    </a:lnTo>
                    <a:lnTo>
                      <a:pt x="232" y="932"/>
                    </a:lnTo>
                    <a:lnTo>
                      <a:pt x="232" y="932"/>
                    </a:lnTo>
                    <a:lnTo>
                      <a:pt x="240" y="962"/>
                    </a:lnTo>
                    <a:lnTo>
                      <a:pt x="246" y="974"/>
                    </a:lnTo>
                    <a:lnTo>
                      <a:pt x="254" y="988"/>
                    </a:lnTo>
                    <a:lnTo>
                      <a:pt x="254" y="988"/>
                    </a:lnTo>
                    <a:lnTo>
                      <a:pt x="272" y="1022"/>
                    </a:lnTo>
                    <a:lnTo>
                      <a:pt x="288" y="1052"/>
                    </a:lnTo>
                    <a:lnTo>
                      <a:pt x="288" y="1052"/>
                    </a:lnTo>
                    <a:lnTo>
                      <a:pt x="294" y="1066"/>
                    </a:lnTo>
                    <a:lnTo>
                      <a:pt x="302" y="1078"/>
                    </a:lnTo>
                    <a:lnTo>
                      <a:pt x="310" y="1090"/>
                    </a:lnTo>
                    <a:lnTo>
                      <a:pt x="310" y="1090"/>
                    </a:lnTo>
                    <a:lnTo>
                      <a:pt x="300" y="1092"/>
                    </a:lnTo>
                    <a:lnTo>
                      <a:pt x="290" y="1096"/>
                    </a:lnTo>
                    <a:lnTo>
                      <a:pt x="286" y="1100"/>
                    </a:lnTo>
                    <a:lnTo>
                      <a:pt x="284" y="1104"/>
                    </a:lnTo>
                    <a:lnTo>
                      <a:pt x="284" y="1104"/>
                    </a:lnTo>
                    <a:lnTo>
                      <a:pt x="280" y="1114"/>
                    </a:lnTo>
                    <a:lnTo>
                      <a:pt x="278" y="1122"/>
                    </a:lnTo>
                    <a:lnTo>
                      <a:pt x="276" y="1128"/>
                    </a:lnTo>
                    <a:lnTo>
                      <a:pt x="272" y="1132"/>
                    </a:lnTo>
                    <a:lnTo>
                      <a:pt x="272" y="1132"/>
                    </a:lnTo>
                    <a:lnTo>
                      <a:pt x="266" y="1136"/>
                    </a:lnTo>
                    <a:lnTo>
                      <a:pt x="260" y="1142"/>
                    </a:lnTo>
                    <a:lnTo>
                      <a:pt x="246" y="1158"/>
                    </a:lnTo>
                    <a:lnTo>
                      <a:pt x="246" y="1158"/>
                    </a:lnTo>
                    <a:lnTo>
                      <a:pt x="238" y="1166"/>
                    </a:lnTo>
                    <a:lnTo>
                      <a:pt x="230" y="1174"/>
                    </a:lnTo>
                    <a:lnTo>
                      <a:pt x="200" y="1192"/>
                    </a:lnTo>
                    <a:lnTo>
                      <a:pt x="200" y="1192"/>
                    </a:lnTo>
                    <a:lnTo>
                      <a:pt x="168" y="1210"/>
                    </a:lnTo>
                    <a:lnTo>
                      <a:pt x="158" y="1216"/>
                    </a:lnTo>
                    <a:lnTo>
                      <a:pt x="150" y="1226"/>
                    </a:lnTo>
                    <a:lnTo>
                      <a:pt x="150" y="1226"/>
                    </a:lnTo>
                    <a:lnTo>
                      <a:pt x="142" y="1238"/>
                    </a:lnTo>
                    <a:lnTo>
                      <a:pt x="136" y="1248"/>
                    </a:lnTo>
                    <a:lnTo>
                      <a:pt x="132" y="1256"/>
                    </a:lnTo>
                    <a:lnTo>
                      <a:pt x="128" y="1260"/>
                    </a:lnTo>
                    <a:lnTo>
                      <a:pt x="126" y="1262"/>
                    </a:lnTo>
                    <a:lnTo>
                      <a:pt x="126" y="1262"/>
                    </a:lnTo>
                    <a:lnTo>
                      <a:pt x="106" y="1266"/>
                    </a:lnTo>
                    <a:lnTo>
                      <a:pt x="84" y="1268"/>
                    </a:lnTo>
                    <a:lnTo>
                      <a:pt x="84" y="1268"/>
                    </a:lnTo>
                    <a:lnTo>
                      <a:pt x="74" y="1268"/>
                    </a:lnTo>
                    <a:lnTo>
                      <a:pt x="66" y="1270"/>
                    </a:lnTo>
                    <a:lnTo>
                      <a:pt x="60" y="1274"/>
                    </a:lnTo>
                    <a:lnTo>
                      <a:pt x="52" y="1278"/>
                    </a:lnTo>
                    <a:lnTo>
                      <a:pt x="52" y="1278"/>
                    </a:lnTo>
                    <a:lnTo>
                      <a:pt x="32" y="1294"/>
                    </a:lnTo>
                    <a:lnTo>
                      <a:pt x="32" y="1294"/>
                    </a:lnTo>
                    <a:lnTo>
                      <a:pt x="30" y="1296"/>
                    </a:lnTo>
                    <a:lnTo>
                      <a:pt x="18" y="1298"/>
                    </a:lnTo>
                    <a:lnTo>
                      <a:pt x="18" y="1298"/>
                    </a:lnTo>
                    <a:lnTo>
                      <a:pt x="10" y="1298"/>
                    </a:lnTo>
                    <a:lnTo>
                      <a:pt x="4" y="1302"/>
                    </a:lnTo>
                    <a:lnTo>
                      <a:pt x="2" y="1308"/>
                    </a:lnTo>
                    <a:lnTo>
                      <a:pt x="0" y="1316"/>
                    </a:lnTo>
                    <a:lnTo>
                      <a:pt x="0" y="1316"/>
                    </a:lnTo>
                    <a:lnTo>
                      <a:pt x="4" y="1332"/>
                    </a:lnTo>
                    <a:lnTo>
                      <a:pt x="12" y="1362"/>
                    </a:lnTo>
                    <a:lnTo>
                      <a:pt x="26" y="1422"/>
                    </a:lnTo>
                    <a:lnTo>
                      <a:pt x="26" y="1422"/>
                    </a:lnTo>
                    <a:lnTo>
                      <a:pt x="34" y="1446"/>
                    </a:lnTo>
                    <a:lnTo>
                      <a:pt x="44" y="1470"/>
                    </a:lnTo>
                    <a:lnTo>
                      <a:pt x="54" y="1490"/>
                    </a:lnTo>
                    <a:lnTo>
                      <a:pt x="66" y="1506"/>
                    </a:lnTo>
                    <a:lnTo>
                      <a:pt x="66" y="1506"/>
                    </a:lnTo>
                    <a:lnTo>
                      <a:pt x="80" y="1518"/>
                    </a:lnTo>
                    <a:lnTo>
                      <a:pt x="94" y="1528"/>
                    </a:lnTo>
                    <a:lnTo>
                      <a:pt x="110" y="1536"/>
                    </a:lnTo>
                    <a:lnTo>
                      <a:pt x="120" y="1540"/>
                    </a:lnTo>
                    <a:lnTo>
                      <a:pt x="120" y="1540"/>
                    </a:lnTo>
                    <a:lnTo>
                      <a:pt x="122" y="1540"/>
                    </a:lnTo>
                    <a:lnTo>
                      <a:pt x="126" y="1538"/>
                    </a:lnTo>
                    <a:lnTo>
                      <a:pt x="132" y="1534"/>
                    </a:lnTo>
                    <a:lnTo>
                      <a:pt x="138" y="1528"/>
                    </a:lnTo>
                    <a:lnTo>
                      <a:pt x="138" y="1528"/>
                    </a:lnTo>
                    <a:lnTo>
                      <a:pt x="140" y="1520"/>
                    </a:lnTo>
                    <a:lnTo>
                      <a:pt x="140" y="1510"/>
                    </a:lnTo>
                    <a:lnTo>
                      <a:pt x="138" y="1502"/>
                    </a:lnTo>
                    <a:lnTo>
                      <a:pt x="138" y="1502"/>
                    </a:lnTo>
                    <a:lnTo>
                      <a:pt x="134" y="1492"/>
                    </a:lnTo>
                    <a:lnTo>
                      <a:pt x="128" y="1484"/>
                    </a:lnTo>
                    <a:lnTo>
                      <a:pt x="122" y="1478"/>
                    </a:lnTo>
                    <a:lnTo>
                      <a:pt x="122" y="1478"/>
                    </a:lnTo>
                    <a:lnTo>
                      <a:pt x="124" y="1474"/>
                    </a:lnTo>
                    <a:lnTo>
                      <a:pt x="124" y="1466"/>
                    </a:lnTo>
                    <a:lnTo>
                      <a:pt x="124" y="1466"/>
                    </a:lnTo>
                    <a:lnTo>
                      <a:pt x="124" y="1450"/>
                    </a:lnTo>
                    <a:lnTo>
                      <a:pt x="126" y="1434"/>
                    </a:lnTo>
                    <a:lnTo>
                      <a:pt x="126" y="1434"/>
                    </a:lnTo>
                    <a:lnTo>
                      <a:pt x="128" y="1428"/>
                    </a:lnTo>
                    <a:lnTo>
                      <a:pt x="132" y="1424"/>
                    </a:lnTo>
                    <a:lnTo>
                      <a:pt x="136" y="1418"/>
                    </a:lnTo>
                    <a:lnTo>
                      <a:pt x="136" y="1412"/>
                    </a:lnTo>
                    <a:lnTo>
                      <a:pt x="136" y="1412"/>
                    </a:lnTo>
                    <a:lnTo>
                      <a:pt x="136" y="1408"/>
                    </a:lnTo>
                    <a:lnTo>
                      <a:pt x="136" y="1404"/>
                    </a:lnTo>
                    <a:lnTo>
                      <a:pt x="138" y="1400"/>
                    </a:lnTo>
                    <a:lnTo>
                      <a:pt x="138" y="1400"/>
                    </a:lnTo>
                    <a:lnTo>
                      <a:pt x="142" y="1398"/>
                    </a:lnTo>
                    <a:lnTo>
                      <a:pt x="148" y="1396"/>
                    </a:lnTo>
                    <a:lnTo>
                      <a:pt x="152" y="1394"/>
                    </a:lnTo>
                    <a:lnTo>
                      <a:pt x="152" y="1394"/>
                    </a:lnTo>
                    <a:lnTo>
                      <a:pt x="154" y="1390"/>
                    </a:lnTo>
                    <a:lnTo>
                      <a:pt x="154" y="1386"/>
                    </a:lnTo>
                    <a:lnTo>
                      <a:pt x="150" y="1376"/>
                    </a:lnTo>
                    <a:lnTo>
                      <a:pt x="150" y="1376"/>
                    </a:lnTo>
                    <a:lnTo>
                      <a:pt x="150" y="1370"/>
                    </a:lnTo>
                    <a:lnTo>
                      <a:pt x="152" y="1370"/>
                    </a:lnTo>
                    <a:lnTo>
                      <a:pt x="160" y="1372"/>
                    </a:lnTo>
                    <a:lnTo>
                      <a:pt x="160" y="1372"/>
                    </a:lnTo>
                    <a:lnTo>
                      <a:pt x="166" y="1374"/>
                    </a:lnTo>
                    <a:lnTo>
                      <a:pt x="174" y="1376"/>
                    </a:lnTo>
                    <a:lnTo>
                      <a:pt x="178" y="1376"/>
                    </a:lnTo>
                    <a:lnTo>
                      <a:pt x="182" y="1374"/>
                    </a:lnTo>
                    <a:lnTo>
                      <a:pt x="184" y="1372"/>
                    </a:lnTo>
                    <a:lnTo>
                      <a:pt x="184" y="1368"/>
                    </a:lnTo>
                    <a:lnTo>
                      <a:pt x="184" y="1368"/>
                    </a:lnTo>
                    <a:lnTo>
                      <a:pt x="186" y="1362"/>
                    </a:lnTo>
                    <a:lnTo>
                      <a:pt x="188" y="1358"/>
                    </a:lnTo>
                    <a:lnTo>
                      <a:pt x="196" y="1350"/>
                    </a:lnTo>
                    <a:lnTo>
                      <a:pt x="208" y="1342"/>
                    </a:lnTo>
                    <a:lnTo>
                      <a:pt x="220" y="1338"/>
                    </a:lnTo>
                    <a:lnTo>
                      <a:pt x="220" y="1338"/>
                    </a:lnTo>
                    <a:lnTo>
                      <a:pt x="260" y="1324"/>
                    </a:lnTo>
                    <a:lnTo>
                      <a:pt x="282" y="1312"/>
                    </a:lnTo>
                    <a:lnTo>
                      <a:pt x="302" y="1302"/>
                    </a:lnTo>
                    <a:lnTo>
                      <a:pt x="302" y="1302"/>
                    </a:lnTo>
                    <a:lnTo>
                      <a:pt x="316" y="1286"/>
                    </a:lnTo>
                    <a:lnTo>
                      <a:pt x="334" y="1268"/>
                    </a:lnTo>
                    <a:lnTo>
                      <a:pt x="350" y="1248"/>
                    </a:lnTo>
                    <a:lnTo>
                      <a:pt x="350" y="1248"/>
                    </a:lnTo>
                    <a:lnTo>
                      <a:pt x="354" y="1262"/>
                    </a:lnTo>
                    <a:lnTo>
                      <a:pt x="356" y="1292"/>
                    </a:lnTo>
                    <a:lnTo>
                      <a:pt x="356" y="1292"/>
                    </a:lnTo>
                    <a:lnTo>
                      <a:pt x="354" y="1322"/>
                    </a:lnTo>
                    <a:lnTo>
                      <a:pt x="354" y="1334"/>
                    </a:lnTo>
                    <a:lnTo>
                      <a:pt x="350" y="1342"/>
                    </a:lnTo>
                    <a:lnTo>
                      <a:pt x="350" y="1342"/>
                    </a:lnTo>
                    <a:lnTo>
                      <a:pt x="340" y="1358"/>
                    </a:lnTo>
                    <a:lnTo>
                      <a:pt x="338" y="1364"/>
                    </a:lnTo>
                    <a:lnTo>
                      <a:pt x="338" y="1368"/>
                    </a:lnTo>
                    <a:lnTo>
                      <a:pt x="338" y="1372"/>
                    </a:lnTo>
                    <a:lnTo>
                      <a:pt x="338" y="1372"/>
                    </a:lnTo>
                    <a:lnTo>
                      <a:pt x="342" y="1378"/>
                    </a:lnTo>
                    <a:lnTo>
                      <a:pt x="342" y="1384"/>
                    </a:lnTo>
                    <a:lnTo>
                      <a:pt x="340" y="1388"/>
                    </a:lnTo>
                    <a:lnTo>
                      <a:pt x="338" y="1394"/>
                    </a:lnTo>
                    <a:lnTo>
                      <a:pt x="338" y="1394"/>
                    </a:lnTo>
                    <a:lnTo>
                      <a:pt x="334" y="1400"/>
                    </a:lnTo>
                    <a:lnTo>
                      <a:pt x="334" y="1404"/>
                    </a:lnTo>
                    <a:lnTo>
                      <a:pt x="336" y="1418"/>
                    </a:lnTo>
                    <a:lnTo>
                      <a:pt x="336" y="1418"/>
                    </a:lnTo>
                    <a:lnTo>
                      <a:pt x="338" y="1424"/>
                    </a:lnTo>
                    <a:lnTo>
                      <a:pt x="338" y="1430"/>
                    </a:lnTo>
                    <a:lnTo>
                      <a:pt x="336" y="1436"/>
                    </a:lnTo>
                    <a:lnTo>
                      <a:pt x="332" y="1444"/>
                    </a:lnTo>
                    <a:lnTo>
                      <a:pt x="332" y="1444"/>
                    </a:lnTo>
                    <a:lnTo>
                      <a:pt x="326" y="1454"/>
                    </a:lnTo>
                    <a:lnTo>
                      <a:pt x="322" y="1464"/>
                    </a:lnTo>
                    <a:lnTo>
                      <a:pt x="322" y="1472"/>
                    </a:lnTo>
                    <a:lnTo>
                      <a:pt x="324" y="1480"/>
                    </a:lnTo>
                    <a:lnTo>
                      <a:pt x="324" y="1480"/>
                    </a:lnTo>
                    <a:lnTo>
                      <a:pt x="332" y="1490"/>
                    </a:lnTo>
                    <a:lnTo>
                      <a:pt x="334" y="1496"/>
                    </a:lnTo>
                    <a:lnTo>
                      <a:pt x="334" y="1502"/>
                    </a:lnTo>
                    <a:lnTo>
                      <a:pt x="334" y="1502"/>
                    </a:lnTo>
                    <a:lnTo>
                      <a:pt x="332" y="1510"/>
                    </a:lnTo>
                    <a:lnTo>
                      <a:pt x="330" y="1520"/>
                    </a:lnTo>
                    <a:lnTo>
                      <a:pt x="330" y="1532"/>
                    </a:lnTo>
                    <a:lnTo>
                      <a:pt x="332" y="1536"/>
                    </a:lnTo>
                    <a:lnTo>
                      <a:pt x="334" y="1540"/>
                    </a:lnTo>
                    <a:lnTo>
                      <a:pt x="334" y="1540"/>
                    </a:lnTo>
                    <a:lnTo>
                      <a:pt x="340" y="1542"/>
                    </a:lnTo>
                    <a:lnTo>
                      <a:pt x="350" y="1546"/>
                    </a:lnTo>
                    <a:lnTo>
                      <a:pt x="382" y="1554"/>
                    </a:lnTo>
                    <a:lnTo>
                      <a:pt x="418" y="1562"/>
                    </a:lnTo>
                    <a:lnTo>
                      <a:pt x="452" y="1564"/>
                    </a:lnTo>
                    <a:lnTo>
                      <a:pt x="452" y="1564"/>
                    </a:lnTo>
                    <a:lnTo>
                      <a:pt x="510" y="1564"/>
                    </a:lnTo>
                    <a:lnTo>
                      <a:pt x="534" y="1564"/>
                    </a:lnTo>
                    <a:lnTo>
                      <a:pt x="544" y="1562"/>
                    </a:lnTo>
                    <a:lnTo>
                      <a:pt x="552" y="1560"/>
                    </a:lnTo>
                    <a:lnTo>
                      <a:pt x="552" y="1560"/>
                    </a:lnTo>
                    <a:lnTo>
                      <a:pt x="562" y="1556"/>
                    </a:lnTo>
                    <a:lnTo>
                      <a:pt x="570" y="1552"/>
                    </a:lnTo>
                    <a:lnTo>
                      <a:pt x="576" y="1546"/>
                    </a:lnTo>
                    <a:lnTo>
                      <a:pt x="578" y="1542"/>
                    </a:lnTo>
                    <a:lnTo>
                      <a:pt x="578" y="1542"/>
                    </a:lnTo>
                    <a:lnTo>
                      <a:pt x="576" y="1536"/>
                    </a:lnTo>
                    <a:lnTo>
                      <a:pt x="576" y="1532"/>
                    </a:lnTo>
                    <a:lnTo>
                      <a:pt x="572" y="1528"/>
                    </a:lnTo>
                    <a:lnTo>
                      <a:pt x="572" y="1528"/>
                    </a:lnTo>
                    <a:lnTo>
                      <a:pt x="568" y="1524"/>
                    </a:lnTo>
                    <a:lnTo>
                      <a:pt x="562" y="1518"/>
                    </a:lnTo>
                    <a:lnTo>
                      <a:pt x="554" y="1512"/>
                    </a:lnTo>
                    <a:lnTo>
                      <a:pt x="554" y="1512"/>
                    </a:lnTo>
                    <a:lnTo>
                      <a:pt x="534" y="1502"/>
                    </a:lnTo>
                    <a:lnTo>
                      <a:pt x="520" y="1496"/>
                    </a:lnTo>
                    <a:lnTo>
                      <a:pt x="520" y="1496"/>
                    </a:lnTo>
                    <a:lnTo>
                      <a:pt x="506" y="1484"/>
                    </a:lnTo>
                    <a:lnTo>
                      <a:pt x="498" y="1476"/>
                    </a:lnTo>
                    <a:lnTo>
                      <a:pt x="490" y="1472"/>
                    </a:lnTo>
                    <a:lnTo>
                      <a:pt x="490" y="1472"/>
                    </a:lnTo>
                    <a:lnTo>
                      <a:pt x="490" y="1470"/>
                    </a:lnTo>
                    <a:lnTo>
                      <a:pt x="488" y="1466"/>
                    </a:lnTo>
                    <a:lnTo>
                      <a:pt x="484" y="1460"/>
                    </a:lnTo>
                    <a:lnTo>
                      <a:pt x="484" y="1460"/>
                    </a:lnTo>
                    <a:lnTo>
                      <a:pt x="472" y="1446"/>
                    </a:lnTo>
                    <a:lnTo>
                      <a:pt x="472" y="1446"/>
                    </a:lnTo>
                    <a:lnTo>
                      <a:pt x="472" y="1442"/>
                    </a:lnTo>
                    <a:lnTo>
                      <a:pt x="474" y="1438"/>
                    </a:lnTo>
                    <a:lnTo>
                      <a:pt x="472" y="1432"/>
                    </a:lnTo>
                    <a:lnTo>
                      <a:pt x="472" y="1432"/>
                    </a:lnTo>
                    <a:lnTo>
                      <a:pt x="470" y="1428"/>
                    </a:lnTo>
                    <a:lnTo>
                      <a:pt x="468" y="1424"/>
                    </a:lnTo>
                    <a:lnTo>
                      <a:pt x="464" y="1422"/>
                    </a:lnTo>
                    <a:lnTo>
                      <a:pt x="464" y="1422"/>
                    </a:lnTo>
                    <a:lnTo>
                      <a:pt x="466" y="1424"/>
                    </a:lnTo>
                    <a:lnTo>
                      <a:pt x="472" y="1424"/>
                    </a:lnTo>
                    <a:lnTo>
                      <a:pt x="474" y="1424"/>
                    </a:lnTo>
                    <a:lnTo>
                      <a:pt x="476" y="1422"/>
                    </a:lnTo>
                    <a:lnTo>
                      <a:pt x="476" y="1418"/>
                    </a:lnTo>
                    <a:lnTo>
                      <a:pt x="476" y="1412"/>
                    </a:lnTo>
                    <a:lnTo>
                      <a:pt x="476" y="1412"/>
                    </a:lnTo>
                    <a:lnTo>
                      <a:pt x="474" y="1402"/>
                    </a:lnTo>
                    <a:lnTo>
                      <a:pt x="470" y="1394"/>
                    </a:lnTo>
                    <a:lnTo>
                      <a:pt x="464" y="1390"/>
                    </a:lnTo>
                    <a:lnTo>
                      <a:pt x="458" y="1386"/>
                    </a:lnTo>
                    <a:lnTo>
                      <a:pt x="458" y="1386"/>
                    </a:lnTo>
                    <a:lnTo>
                      <a:pt x="454" y="1382"/>
                    </a:lnTo>
                    <a:lnTo>
                      <a:pt x="452" y="1376"/>
                    </a:lnTo>
                    <a:lnTo>
                      <a:pt x="456" y="1370"/>
                    </a:lnTo>
                    <a:lnTo>
                      <a:pt x="464" y="1362"/>
                    </a:lnTo>
                    <a:lnTo>
                      <a:pt x="464" y="1362"/>
                    </a:lnTo>
                    <a:lnTo>
                      <a:pt x="476" y="1356"/>
                    </a:lnTo>
                    <a:lnTo>
                      <a:pt x="486" y="1350"/>
                    </a:lnTo>
                    <a:lnTo>
                      <a:pt x="490" y="1344"/>
                    </a:lnTo>
                    <a:lnTo>
                      <a:pt x="496" y="1338"/>
                    </a:lnTo>
                    <a:lnTo>
                      <a:pt x="500" y="1328"/>
                    </a:lnTo>
                    <a:lnTo>
                      <a:pt x="504" y="1314"/>
                    </a:lnTo>
                    <a:lnTo>
                      <a:pt x="504" y="1314"/>
                    </a:lnTo>
                    <a:lnTo>
                      <a:pt x="508" y="1290"/>
                    </a:lnTo>
                    <a:lnTo>
                      <a:pt x="510" y="1276"/>
                    </a:lnTo>
                    <a:lnTo>
                      <a:pt x="510" y="1264"/>
                    </a:lnTo>
                    <a:lnTo>
                      <a:pt x="508" y="1250"/>
                    </a:lnTo>
                    <a:lnTo>
                      <a:pt x="508" y="1250"/>
                    </a:lnTo>
                    <a:lnTo>
                      <a:pt x="500" y="1222"/>
                    </a:lnTo>
                    <a:lnTo>
                      <a:pt x="498" y="1210"/>
                    </a:lnTo>
                    <a:lnTo>
                      <a:pt x="498" y="1198"/>
                    </a:lnTo>
                    <a:lnTo>
                      <a:pt x="498" y="1198"/>
                    </a:lnTo>
                    <a:lnTo>
                      <a:pt x="506" y="1154"/>
                    </a:lnTo>
                    <a:lnTo>
                      <a:pt x="512" y="1100"/>
                    </a:lnTo>
                    <a:lnTo>
                      <a:pt x="512" y="1100"/>
                    </a:lnTo>
                    <a:lnTo>
                      <a:pt x="512" y="1080"/>
                    </a:lnTo>
                    <a:lnTo>
                      <a:pt x="510" y="1064"/>
                    </a:lnTo>
                    <a:lnTo>
                      <a:pt x="506" y="1048"/>
                    </a:lnTo>
                    <a:lnTo>
                      <a:pt x="504" y="1028"/>
                    </a:lnTo>
                    <a:lnTo>
                      <a:pt x="504" y="1028"/>
                    </a:lnTo>
                    <a:lnTo>
                      <a:pt x="506" y="1008"/>
                    </a:lnTo>
                    <a:lnTo>
                      <a:pt x="504" y="994"/>
                    </a:lnTo>
                    <a:lnTo>
                      <a:pt x="502" y="982"/>
                    </a:lnTo>
                    <a:lnTo>
                      <a:pt x="498" y="974"/>
                    </a:lnTo>
                    <a:lnTo>
                      <a:pt x="498" y="974"/>
                    </a:lnTo>
                    <a:lnTo>
                      <a:pt x="482" y="956"/>
                    </a:lnTo>
                    <a:lnTo>
                      <a:pt x="482" y="956"/>
                    </a:lnTo>
                    <a:lnTo>
                      <a:pt x="484" y="958"/>
                    </a:lnTo>
                    <a:lnTo>
                      <a:pt x="486" y="958"/>
                    </a:lnTo>
                    <a:lnTo>
                      <a:pt x="490" y="952"/>
                    </a:lnTo>
                    <a:lnTo>
                      <a:pt x="494" y="942"/>
                    </a:lnTo>
                    <a:lnTo>
                      <a:pt x="494" y="942"/>
                    </a:lnTo>
                    <a:lnTo>
                      <a:pt x="496" y="922"/>
                    </a:lnTo>
                    <a:lnTo>
                      <a:pt x="496" y="900"/>
                    </a:lnTo>
                    <a:lnTo>
                      <a:pt x="494" y="878"/>
                    </a:lnTo>
                    <a:lnTo>
                      <a:pt x="494" y="878"/>
                    </a:lnTo>
                    <a:lnTo>
                      <a:pt x="500" y="886"/>
                    </a:lnTo>
                    <a:lnTo>
                      <a:pt x="504" y="890"/>
                    </a:lnTo>
                    <a:lnTo>
                      <a:pt x="506" y="890"/>
                    </a:lnTo>
                    <a:lnTo>
                      <a:pt x="510" y="890"/>
                    </a:lnTo>
                    <a:lnTo>
                      <a:pt x="510" y="890"/>
                    </a:lnTo>
                    <a:lnTo>
                      <a:pt x="514" y="884"/>
                    </a:lnTo>
                    <a:lnTo>
                      <a:pt x="514" y="876"/>
                    </a:lnTo>
                    <a:lnTo>
                      <a:pt x="518" y="844"/>
                    </a:lnTo>
                    <a:lnTo>
                      <a:pt x="518" y="844"/>
                    </a:lnTo>
                    <a:lnTo>
                      <a:pt x="520" y="806"/>
                    </a:lnTo>
                    <a:lnTo>
                      <a:pt x="522" y="784"/>
                    </a:lnTo>
                    <a:lnTo>
                      <a:pt x="526" y="754"/>
                    </a:lnTo>
                    <a:lnTo>
                      <a:pt x="526" y="754"/>
                    </a:lnTo>
                    <a:lnTo>
                      <a:pt x="532" y="726"/>
                    </a:lnTo>
                    <a:lnTo>
                      <a:pt x="538" y="702"/>
                    </a:lnTo>
                    <a:lnTo>
                      <a:pt x="544" y="684"/>
                    </a:lnTo>
                    <a:lnTo>
                      <a:pt x="546" y="668"/>
                    </a:lnTo>
                    <a:lnTo>
                      <a:pt x="546" y="668"/>
                    </a:lnTo>
                    <a:lnTo>
                      <a:pt x="550" y="640"/>
                    </a:lnTo>
                    <a:lnTo>
                      <a:pt x="554" y="610"/>
                    </a:lnTo>
                    <a:lnTo>
                      <a:pt x="554" y="610"/>
                    </a:lnTo>
                    <a:lnTo>
                      <a:pt x="564" y="562"/>
                    </a:lnTo>
                    <a:lnTo>
                      <a:pt x="564" y="562"/>
                    </a:lnTo>
                    <a:lnTo>
                      <a:pt x="564" y="566"/>
                    </a:lnTo>
                    <a:lnTo>
                      <a:pt x="566" y="572"/>
                    </a:lnTo>
                    <a:lnTo>
                      <a:pt x="570" y="582"/>
                    </a:lnTo>
                    <a:lnTo>
                      <a:pt x="578" y="592"/>
                    </a:lnTo>
                    <a:lnTo>
                      <a:pt x="578" y="592"/>
                    </a:lnTo>
                    <a:lnTo>
                      <a:pt x="596" y="612"/>
                    </a:lnTo>
                    <a:lnTo>
                      <a:pt x="604" y="618"/>
                    </a:lnTo>
                    <a:lnTo>
                      <a:pt x="612" y="622"/>
                    </a:lnTo>
                    <a:lnTo>
                      <a:pt x="612" y="622"/>
                    </a:lnTo>
                    <a:lnTo>
                      <a:pt x="626" y="630"/>
                    </a:lnTo>
                    <a:lnTo>
                      <a:pt x="630" y="634"/>
                    </a:lnTo>
                    <a:lnTo>
                      <a:pt x="636" y="636"/>
                    </a:lnTo>
                    <a:lnTo>
                      <a:pt x="636" y="636"/>
                    </a:lnTo>
                    <a:lnTo>
                      <a:pt x="642" y="634"/>
                    </a:lnTo>
                    <a:lnTo>
                      <a:pt x="650" y="630"/>
                    </a:lnTo>
                    <a:lnTo>
                      <a:pt x="656" y="622"/>
                    </a:lnTo>
                    <a:lnTo>
                      <a:pt x="656" y="622"/>
                    </a:lnTo>
                    <a:lnTo>
                      <a:pt x="670" y="632"/>
                    </a:lnTo>
                    <a:lnTo>
                      <a:pt x="686" y="642"/>
                    </a:lnTo>
                    <a:lnTo>
                      <a:pt x="706" y="652"/>
                    </a:lnTo>
                    <a:lnTo>
                      <a:pt x="706" y="652"/>
                    </a:lnTo>
                    <a:lnTo>
                      <a:pt x="726" y="662"/>
                    </a:lnTo>
                    <a:lnTo>
                      <a:pt x="740" y="670"/>
                    </a:lnTo>
                    <a:lnTo>
                      <a:pt x="754" y="680"/>
                    </a:lnTo>
                    <a:lnTo>
                      <a:pt x="754" y="680"/>
                    </a:lnTo>
                    <a:lnTo>
                      <a:pt x="754" y="686"/>
                    </a:lnTo>
                    <a:lnTo>
                      <a:pt x="758" y="692"/>
                    </a:lnTo>
                    <a:lnTo>
                      <a:pt x="762" y="700"/>
                    </a:lnTo>
                    <a:lnTo>
                      <a:pt x="762" y="700"/>
                    </a:lnTo>
                    <a:lnTo>
                      <a:pt x="774" y="712"/>
                    </a:lnTo>
                    <a:lnTo>
                      <a:pt x="780" y="722"/>
                    </a:lnTo>
                    <a:lnTo>
                      <a:pt x="780" y="722"/>
                    </a:lnTo>
                    <a:lnTo>
                      <a:pt x="782" y="726"/>
                    </a:lnTo>
                    <a:lnTo>
                      <a:pt x="786" y="728"/>
                    </a:lnTo>
                    <a:lnTo>
                      <a:pt x="790" y="730"/>
                    </a:lnTo>
                    <a:lnTo>
                      <a:pt x="790" y="730"/>
                    </a:lnTo>
                    <a:lnTo>
                      <a:pt x="796" y="728"/>
                    </a:lnTo>
                    <a:lnTo>
                      <a:pt x="796" y="728"/>
                    </a:lnTo>
                    <a:lnTo>
                      <a:pt x="794" y="732"/>
                    </a:lnTo>
                    <a:lnTo>
                      <a:pt x="794" y="736"/>
                    </a:lnTo>
                    <a:lnTo>
                      <a:pt x="794" y="740"/>
                    </a:lnTo>
                    <a:lnTo>
                      <a:pt x="794" y="740"/>
                    </a:lnTo>
                    <a:lnTo>
                      <a:pt x="796" y="746"/>
                    </a:lnTo>
                    <a:lnTo>
                      <a:pt x="800" y="748"/>
                    </a:lnTo>
                    <a:lnTo>
                      <a:pt x="800" y="748"/>
                    </a:lnTo>
                    <a:lnTo>
                      <a:pt x="796" y="750"/>
                    </a:lnTo>
                    <a:lnTo>
                      <a:pt x="792" y="758"/>
                    </a:lnTo>
                    <a:lnTo>
                      <a:pt x="792" y="758"/>
                    </a:lnTo>
                    <a:lnTo>
                      <a:pt x="792" y="764"/>
                    </a:lnTo>
                    <a:lnTo>
                      <a:pt x="794" y="768"/>
                    </a:lnTo>
                    <a:lnTo>
                      <a:pt x="794" y="768"/>
                    </a:lnTo>
                    <a:lnTo>
                      <a:pt x="796" y="770"/>
                    </a:lnTo>
                    <a:lnTo>
                      <a:pt x="796" y="774"/>
                    </a:lnTo>
                    <a:lnTo>
                      <a:pt x="796" y="776"/>
                    </a:lnTo>
                    <a:lnTo>
                      <a:pt x="798" y="778"/>
                    </a:lnTo>
                    <a:lnTo>
                      <a:pt x="798" y="778"/>
                    </a:lnTo>
                    <a:lnTo>
                      <a:pt x="802" y="780"/>
                    </a:lnTo>
                    <a:lnTo>
                      <a:pt x="806" y="778"/>
                    </a:lnTo>
                    <a:lnTo>
                      <a:pt x="814" y="776"/>
                    </a:lnTo>
                    <a:lnTo>
                      <a:pt x="814" y="776"/>
                    </a:lnTo>
                    <a:lnTo>
                      <a:pt x="820" y="772"/>
                    </a:lnTo>
                    <a:lnTo>
                      <a:pt x="826" y="768"/>
                    </a:lnTo>
                    <a:lnTo>
                      <a:pt x="826" y="768"/>
                    </a:lnTo>
                    <a:lnTo>
                      <a:pt x="840" y="754"/>
                    </a:lnTo>
                    <a:lnTo>
                      <a:pt x="840" y="754"/>
                    </a:lnTo>
                    <a:lnTo>
                      <a:pt x="840" y="746"/>
                    </a:lnTo>
                    <a:lnTo>
                      <a:pt x="840" y="736"/>
                    </a:lnTo>
                    <a:lnTo>
                      <a:pt x="840" y="736"/>
                    </a:lnTo>
                    <a:close/>
                    <a:moveTo>
                      <a:pt x="370" y="316"/>
                    </a:moveTo>
                    <a:lnTo>
                      <a:pt x="370" y="316"/>
                    </a:lnTo>
                    <a:lnTo>
                      <a:pt x="364" y="320"/>
                    </a:lnTo>
                    <a:lnTo>
                      <a:pt x="356" y="318"/>
                    </a:lnTo>
                    <a:lnTo>
                      <a:pt x="356" y="318"/>
                    </a:lnTo>
                    <a:lnTo>
                      <a:pt x="354" y="316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46" y="322"/>
                    </a:lnTo>
                    <a:lnTo>
                      <a:pt x="346" y="322"/>
                    </a:lnTo>
                    <a:lnTo>
                      <a:pt x="348" y="320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62" y="310"/>
                    </a:lnTo>
                    <a:lnTo>
                      <a:pt x="372" y="304"/>
                    </a:lnTo>
                    <a:lnTo>
                      <a:pt x="372" y="304"/>
                    </a:lnTo>
                    <a:lnTo>
                      <a:pt x="376" y="302"/>
                    </a:lnTo>
                    <a:lnTo>
                      <a:pt x="378" y="304"/>
                    </a:lnTo>
                    <a:lnTo>
                      <a:pt x="380" y="306"/>
                    </a:lnTo>
                    <a:lnTo>
                      <a:pt x="380" y="306"/>
                    </a:lnTo>
                    <a:lnTo>
                      <a:pt x="370" y="316"/>
                    </a:lnTo>
                    <a:lnTo>
                      <a:pt x="370" y="3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/>
              </a:p>
            </p:txBody>
          </p:sp>
        </p:grpSp>
      </p:grpSp>
      <p:cxnSp>
        <p:nvCxnSpPr>
          <p:cNvPr id="14" name="직선 연결선 13"/>
          <p:cNvCxnSpPr/>
          <p:nvPr/>
        </p:nvCxnSpPr>
        <p:spPr>
          <a:xfrm flipV="1">
            <a:off x="960664" y="2454123"/>
            <a:ext cx="10807351" cy="23371"/>
          </a:xfrm>
          <a:prstGeom prst="line">
            <a:avLst/>
          </a:prstGeom>
          <a:ln w="38100" cap="sq">
            <a:gradFill flip="none" rotWithShape="1">
              <a:gsLst>
                <a:gs pos="58000">
                  <a:srgbClr val="EC9609"/>
                </a:gs>
                <a:gs pos="21000">
                  <a:schemeClr val="accent1">
                    <a:lumMod val="5000"/>
                    <a:lumOff val="95000"/>
                    <a:alpha val="80000"/>
                  </a:schemeClr>
                </a:gs>
                <a:gs pos="82000">
                  <a:srgbClr val="C60023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AE2E5B-0023-47AC-A4FA-CB2F9AE87A58}"/>
              </a:ext>
            </a:extLst>
          </p:cNvPr>
          <p:cNvSpPr/>
          <p:nvPr/>
        </p:nvSpPr>
        <p:spPr>
          <a:xfrm>
            <a:off x="68536" y="65832"/>
            <a:ext cx="12072664" cy="6741368"/>
          </a:xfrm>
          <a:prstGeom prst="rect">
            <a:avLst/>
          </a:prstGeom>
          <a:noFill/>
          <a:ln w="38100">
            <a:solidFill>
              <a:srgbClr val="93C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sp>
        <p:nvSpPr>
          <p:cNvPr id="11" name="TextBox 10"/>
          <p:cNvSpPr txBox="1"/>
          <p:nvPr/>
        </p:nvSpPr>
        <p:spPr>
          <a:xfrm>
            <a:off x="3143672" y="2634795"/>
            <a:ext cx="8026191" cy="852260"/>
          </a:xfrm>
          <a:prstGeom prst="rect">
            <a:avLst/>
          </a:prstGeom>
          <a:noFill/>
        </p:spPr>
        <p:txBody>
          <a:bodyPr wrap="square" lIns="112498" tIns="56249" rIns="112498" bIns="56249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4000" spc="-148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Ⅱ. </a:t>
            </a:r>
            <a:r>
              <a:rPr lang="ko-KR" altLang="en-US" dirty="0" smtClean="0"/>
              <a:t>기업과 </a:t>
            </a:r>
            <a:r>
              <a:rPr lang="en-US" altLang="ko-KR" dirty="0" smtClean="0"/>
              <a:t>ESG </a:t>
            </a:r>
            <a:r>
              <a:rPr lang="ko-KR" altLang="en-US" dirty="0" smtClean="0"/>
              <a:t>트렌드 </a:t>
            </a:r>
            <a:r>
              <a:rPr lang="en-US" altLang="ko-KR" dirty="0" smtClean="0"/>
              <a:t>(</a:t>
            </a:r>
            <a:r>
              <a:rPr lang="ko-KR" altLang="en-US" dirty="0" smtClean="0"/>
              <a:t>법률적 관련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7343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화살표: 갈매기형 수장 13">
            <a:extLst>
              <a:ext uri="{FF2B5EF4-FFF2-40B4-BE49-F238E27FC236}">
                <a16:creationId xmlns:a16="http://schemas.microsoft.com/office/drawing/2014/main" id="{14AD7E69-B264-92DE-258E-86A1F4257710}"/>
              </a:ext>
            </a:extLst>
          </p:cNvPr>
          <p:cNvSpPr/>
          <p:nvPr/>
        </p:nvSpPr>
        <p:spPr>
          <a:xfrm rot="5400000">
            <a:off x="7035062" y="1739352"/>
            <a:ext cx="2452663" cy="6421053"/>
          </a:xfrm>
          <a:prstGeom prst="chevron">
            <a:avLst>
              <a:gd name="adj" fmla="val 2385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48696436-3073-BAB1-FA3F-6DCEE782CB9A}"/>
              </a:ext>
            </a:extLst>
          </p:cNvPr>
          <p:cNvSpPr/>
          <p:nvPr/>
        </p:nvSpPr>
        <p:spPr>
          <a:xfrm rot="5400000">
            <a:off x="7035062" y="-283387"/>
            <a:ext cx="2452663" cy="6421053"/>
          </a:xfrm>
          <a:prstGeom prst="chevron">
            <a:avLst>
              <a:gd name="adj" fmla="val 2385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 smtClean="0"/>
              <a:t>기업과 </a:t>
            </a:r>
            <a:r>
              <a:rPr lang="en-US" altLang="ko-KR" dirty="0"/>
              <a:t>ESG </a:t>
            </a:r>
            <a:r>
              <a:rPr lang="ko-KR" altLang="en-US" dirty="0"/>
              <a:t>트렌드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104A5-59FA-2090-3036-9C242427C325}"/>
              </a:ext>
            </a:extLst>
          </p:cNvPr>
          <p:cNvSpPr txBox="1"/>
          <p:nvPr/>
        </p:nvSpPr>
        <p:spPr>
          <a:xfrm>
            <a:off x="767408" y="1412776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u="sng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1.</a:t>
            </a:r>
            <a:r>
              <a:rPr lang="ko-KR" altLang="en-US" sz="2200" u="sng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글로벌 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ESG 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공시 표준화 대비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B7C080-2D91-E5B4-8CD6-76F7F54A0F55}"/>
              </a:ext>
            </a:extLst>
          </p:cNvPr>
          <p:cNvSpPr txBox="1"/>
          <p:nvPr/>
        </p:nvSpPr>
        <p:spPr>
          <a:xfrm>
            <a:off x="5303912" y="2296604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ko-KR" altLang="en-US" sz="1600" b="0" i="0" u="none" strike="noStrike" baseline="0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1800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23</a:t>
            </a:r>
            <a:r>
              <a:rPr lang="ko-KR" altLang="en-US" sz="1800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년내 최종안 발표를 앞두고 있는 국제지속가능성기준위원회</a:t>
            </a:r>
            <a:r>
              <a:rPr lang="en-US" altLang="ko-KR" sz="1800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(ISSB)</a:t>
            </a:r>
            <a:r>
              <a:rPr lang="ko-KR" altLang="en-US" sz="1800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공시기준은 </a:t>
            </a:r>
            <a:r>
              <a:rPr lang="ko-KR" altLang="en-US" sz="1800" b="1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구체적인 대응전략 및 프로세스</a:t>
            </a:r>
            <a:r>
              <a:rPr lang="en-US" altLang="ko-KR" sz="1800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800" b="1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실질적 이행체계와 수립 근거</a:t>
            </a:r>
            <a:r>
              <a:rPr lang="ko-KR" altLang="en-US" sz="1800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등 과정과 적용 로직에 대한 관리를 요구함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4FFC3-1BC3-F30F-D11E-18E537F287F5}"/>
              </a:ext>
            </a:extLst>
          </p:cNvPr>
          <p:cNvSpPr txBox="1"/>
          <p:nvPr/>
        </p:nvSpPr>
        <p:spPr>
          <a:xfrm>
            <a:off x="5375920" y="4365104"/>
            <a:ext cx="6096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ko-KR" altLang="en-US" sz="1600" b="0" i="0" u="none" strike="noStrike" baseline="0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800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발표될 </a:t>
            </a:r>
            <a:r>
              <a:rPr lang="en-US" altLang="ko-KR" sz="1800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ISSB</a:t>
            </a:r>
            <a:r>
              <a:rPr lang="ko-KR" altLang="en-US" sz="1800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주제별 공시기준 역시 같은 맥락을 유지할 것으로 예상되므로 수자원</a:t>
            </a:r>
            <a:r>
              <a:rPr lang="en-US" altLang="ko-KR" sz="1800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800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생물 다양성 등 </a:t>
            </a:r>
            <a:r>
              <a:rPr lang="ko-KR" altLang="en-US" sz="1800" i="0" u="none" strike="noStrike" baseline="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주요 </a:t>
            </a:r>
            <a:r>
              <a:rPr lang="en-US" altLang="ko-KR" sz="1800" i="0" u="none" strike="noStrike" baseline="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sz="1800" i="0" u="none" strike="noStrike" baseline="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이슈</a:t>
            </a:r>
            <a:r>
              <a:rPr lang="en-US" altLang="ko-KR" sz="1800" i="0" u="none" strike="noStrike" baseline="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800" i="0" u="none" strike="noStrike" baseline="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관리 시에도 이행 과정과 적용 로직에 대한 관리 필요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945004-9313-CE84-72D1-231BF22F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12" y="2176292"/>
            <a:ext cx="3810000" cy="31337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ED4FB9-DFB8-BE73-FF29-316788460730}"/>
              </a:ext>
            </a:extLst>
          </p:cNvPr>
          <p:cNvSpPr txBox="1"/>
          <p:nvPr/>
        </p:nvSpPr>
        <p:spPr>
          <a:xfrm>
            <a:off x="5050867" y="6235377"/>
            <a:ext cx="61115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유현주 수석 연구원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&lt;2023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년 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10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대 트렌드 전망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&gt;, p.4</a:t>
            </a:r>
            <a:endParaRPr lang="ko-KR" altLang="en-US" sz="12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9917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설명선: 선 15">
            <a:extLst>
              <a:ext uri="{FF2B5EF4-FFF2-40B4-BE49-F238E27FC236}">
                <a16:creationId xmlns:a16="http://schemas.microsoft.com/office/drawing/2014/main" id="{75C92470-0FE4-C224-2101-75675C1D98B7}"/>
              </a:ext>
            </a:extLst>
          </p:cNvPr>
          <p:cNvSpPr/>
          <p:nvPr/>
        </p:nvSpPr>
        <p:spPr>
          <a:xfrm>
            <a:off x="2355210" y="4077072"/>
            <a:ext cx="9001000" cy="1787357"/>
          </a:xfrm>
          <a:prstGeom prst="borderCallout1">
            <a:avLst>
              <a:gd name="adj1" fmla="val -87755"/>
              <a:gd name="adj2" fmla="val 46242"/>
              <a:gd name="adj3" fmla="val 534"/>
              <a:gd name="adj4" fmla="val 43883"/>
            </a:avLst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solidFill>
                <a:schemeClr val="accent3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 smtClean="0"/>
              <a:t>기업과 </a:t>
            </a:r>
            <a:r>
              <a:rPr lang="en-US" altLang="ko-KR" dirty="0"/>
              <a:t>ESG </a:t>
            </a:r>
            <a:r>
              <a:rPr lang="ko-KR" altLang="en-US" dirty="0"/>
              <a:t>트렌드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104A5-59FA-2090-3036-9C242427C325}"/>
              </a:ext>
            </a:extLst>
          </p:cNvPr>
          <p:cNvSpPr txBox="1"/>
          <p:nvPr/>
        </p:nvSpPr>
        <p:spPr>
          <a:xfrm>
            <a:off x="767408" y="1412776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u="sng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2. 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ESG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관련 분쟁 경계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ED4FB9-DFB8-BE73-FF29-316788460730}"/>
              </a:ext>
            </a:extLst>
          </p:cNvPr>
          <p:cNvSpPr txBox="1"/>
          <p:nvPr/>
        </p:nvSpPr>
        <p:spPr>
          <a:xfrm>
            <a:off x="767408" y="2996952"/>
            <a:ext cx="61115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유현주 수석 연구원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&lt;2023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년 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10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대 트렌드 전망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&gt;, p.8</a:t>
            </a:r>
            <a:endParaRPr lang="ko-KR" altLang="en-US" sz="12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DLaM Display" panose="020F05020202040302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0BDD8D-164E-282E-4B30-7476D45CC105}"/>
              </a:ext>
            </a:extLst>
          </p:cNvPr>
          <p:cNvSpPr txBox="1"/>
          <p:nvPr/>
        </p:nvSpPr>
        <p:spPr>
          <a:xfrm>
            <a:off x="767408" y="2331805"/>
            <a:ext cx="7991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sz="1800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관련 소송은 글로벌소송</a:t>
            </a:r>
            <a:r>
              <a:rPr lang="en-US" altLang="ko-KR" sz="1800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/</a:t>
            </a:r>
            <a:r>
              <a:rPr lang="ko-KR" altLang="en-US" sz="1800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분쟁해결전문투자사</a:t>
            </a:r>
            <a:r>
              <a:rPr lang="en-US" altLang="ko-KR" sz="1800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(Litigation Funding Firm, 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LFF</a:t>
            </a:r>
            <a:r>
              <a:rPr lang="en-US" altLang="ko-KR" sz="1800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1800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적극적인 참여로 </a:t>
            </a:r>
            <a:r>
              <a:rPr lang="en-US" altLang="ko-KR" sz="1800" i="0" u="none" strike="noStrike" baseline="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NGO </a:t>
            </a:r>
            <a:r>
              <a:rPr lang="ko-KR" altLang="en-US" sz="1800" i="0" u="none" strike="noStrike" baseline="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및 시민의 전략적 소송에 힘이 실리고 있는 추세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27DDA-F624-E254-CB49-6C76D764C1A2}"/>
              </a:ext>
            </a:extLst>
          </p:cNvPr>
          <p:cNvSpPr txBox="1"/>
          <p:nvPr/>
        </p:nvSpPr>
        <p:spPr>
          <a:xfrm>
            <a:off x="3143672" y="4293096"/>
            <a:ext cx="74888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*LFF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</a:p>
          <a:p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대규모의 배상금이 예상되는 사건 발생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⇒ 소송 진행을 위해 필요한 비용을 자금력이 부족한 원고에게 투자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⇒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승소 시 배상금에서 약정한 금액을 회수하여 수익을 올림</a:t>
            </a:r>
          </a:p>
        </p:txBody>
      </p:sp>
    </p:spTree>
    <p:extLst>
      <p:ext uri="{BB962C8B-B14F-4D97-AF65-F5344CB8AC3E}">
        <p14:creationId xmlns:p14="http://schemas.microsoft.com/office/powerpoint/2010/main" val="208611879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 smtClean="0"/>
              <a:t>기업과 </a:t>
            </a:r>
            <a:r>
              <a:rPr lang="en-US" altLang="ko-KR" dirty="0"/>
              <a:t>ESG </a:t>
            </a:r>
            <a:r>
              <a:rPr lang="ko-KR" altLang="en-US" dirty="0"/>
              <a:t>트렌드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104A5-59FA-2090-3036-9C242427C325}"/>
              </a:ext>
            </a:extLst>
          </p:cNvPr>
          <p:cNvSpPr txBox="1"/>
          <p:nvPr/>
        </p:nvSpPr>
        <p:spPr>
          <a:xfrm>
            <a:off x="767408" y="1412776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u="sng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3. 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ESG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관련 </a:t>
            </a:r>
            <a:r>
              <a:rPr lang="ko-KR" altLang="en-US" sz="2200" u="sng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법률 자금</a:t>
            </a:r>
            <a:r>
              <a:rPr lang="en-US" altLang="ko-KR" sz="2200" u="sng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(Litigation Fund)</a:t>
            </a:r>
            <a:endParaRPr lang="ko-KR" altLang="en-US" sz="2200" u="sng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25DDF9-9F97-6466-7633-B2FC3F36B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2204864"/>
            <a:ext cx="6912768" cy="35542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E52B1D-3048-A226-3EE8-A95DDDD72DD2}"/>
              </a:ext>
            </a:extLst>
          </p:cNvPr>
          <p:cNvSpPr txBox="1"/>
          <p:nvPr/>
        </p:nvSpPr>
        <p:spPr>
          <a:xfrm>
            <a:off x="2674255" y="5750297"/>
            <a:ext cx="61115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유현주 수석 연구원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&lt;2023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년 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10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대 트렌드 전망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&gt;, p.8</a:t>
            </a:r>
            <a:endParaRPr lang="ko-KR" altLang="en-US" sz="12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17432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https://search.pstatic.net/sunny/?src=https%3A%2F%2Fmedia.licdn.com%2Fdms%2Fimage%2FD5634AQFKlvbPIZ6n2w%2Fugc-proxy-shrink_1280_800%2F0%2F1683309661608%3Fe%3D1685404800%26v%3Dbeta%26t%3DTXIbBc7YbTMW0TYKH48GmFHsoB5n_qujuHPrVSckbfo&amp;type=sc960_832">
            <a:extLst>
              <a:ext uri="{FF2B5EF4-FFF2-40B4-BE49-F238E27FC236}">
                <a16:creationId xmlns:a16="http://schemas.microsoft.com/office/drawing/2014/main" id="{766A4ECC-5A7E-43B9-9E36-22A869622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8"/>
          <a:stretch/>
        </p:blipFill>
        <p:spPr bwMode="auto">
          <a:xfrm>
            <a:off x="-36749" y="12174"/>
            <a:ext cx="12228749" cy="684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7584641-8AC1-4711-AF0E-D0E4C55BE3AB}"/>
              </a:ext>
            </a:extLst>
          </p:cNvPr>
          <p:cNvGrpSpPr/>
          <p:nvPr/>
        </p:nvGrpSpPr>
        <p:grpSpPr>
          <a:xfrm>
            <a:off x="6408713" y="1304716"/>
            <a:ext cx="5652829" cy="1692236"/>
            <a:chOff x="-966972" y="1304716"/>
            <a:chExt cx="13138844" cy="108989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4EEE8BB-2A69-4D07-8DD3-8D10A5131B79}"/>
                </a:ext>
              </a:extLst>
            </p:cNvPr>
            <p:cNvSpPr/>
            <p:nvPr/>
          </p:nvSpPr>
          <p:spPr>
            <a:xfrm>
              <a:off x="-966972" y="1304716"/>
              <a:ext cx="13138844" cy="1089890"/>
            </a:xfrm>
            <a:prstGeom prst="rect">
              <a:avLst/>
            </a:prstGeom>
            <a:solidFill>
              <a:schemeClr val="accent3">
                <a:lumMod val="7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AEDCFE-3176-4B11-85D6-147F2C404EF3}"/>
                </a:ext>
              </a:extLst>
            </p:cNvPr>
            <p:cNvSpPr txBox="1"/>
            <p:nvPr/>
          </p:nvSpPr>
          <p:spPr>
            <a:xfrm>
              <a:off x="-856970" y="1624717"/>
              <a:ext cx="12887327" cy="4498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939" b="1" spc="-185" dirty="0" smtClean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5</a:t>
              </a:r>
              <a:r>
                <a:rPr lang="ko-KR" altLang="en-US" sz="3939" b="1" spc="-185" dirty="0" smtClean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장</a:t>
              </a:r>
              <a:r>
                <a:rPr lang="en-US" altLang="ko-KR" sz="3939" b="1" spc="-185" dirty="0" smtClean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</a:t>
              </a:r>
              <a:r>
                <a:rPr lang="ko-KR" altLang="en-US" sz="3939" b="1" spc="-185" dirty="0" smtClean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기업과 </a:t>
              </a:r>
              <a:r>
                <a:rPr lang="en-US" altLang="ko-KR" sz="3939" b="1" spc="-185" dirty="0" smtClean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ESG</a:t>
              </a:r>
              <a:r>
                <a:rPr lang="ko-KR" altLang="en-US" sz="3939" b="1" spc="-185" dirty="0" smtClean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미래</a:t>
              </a:r>
              <a:endParaRPr lang="ko-KR" altLang="en-US" sz="3939" b="1" spc="-185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54072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2D2E84DC-C76B-156D-6DCC-1FD8CB580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249" y="4077072"/>
            <a:ext cx="2450804" cy="162167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C232621-728A-C102-4806-39297FDA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947" y="4077072"/>
            <a:ext cx="2450804" cy="162167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4CD2B15-0E4D-2169-D61D-C1E044658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056" y="4077072"/>
            <a:ext cx="2452110" cy="16213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69CB975-36B0-7AAA-F0C5-1CAF33692A5A}"/>
              </a:ext>
            </a:extLst>
          </p:cNvPr>
          <p:cNvSpPr/>
          <p:nvPr/>
        </p:nvSpPr>
        <p:spPr>
          <a:xfrm>
            <a:off x="1053686" y="1922474"/>
            <a:ext cx="9866850" cy="1261885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 smtClean="0"/>
              <a:t>기업과 </a:t>
            </a:r>
            <a:r>
              <a:rPr lang="en-US" altLang="ko-KR" dirty="0"/>
              <a:t>ESG </a:t>
            </a:r>
            <a:r>
              <a:rPr lang="ko-KR" altLang="en-US" dirty="0"/>
              <a:t>트렌드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104A5-59FA-2090-3036-9C242427C325}"/>
              </a:ext>
            </a:extLst>
          </p:cNvPr>
          <p:cNvSpPr txBox="1"/>
          <p:nvPr/>
        </p:nvSpPr>
        <p:spPr>
          <a:xfrm>
            <a:off x="767408" y="1412776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u="sng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4. 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ESG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관련 </a:t>
            </a:r>
            <a:r>
              <a:rPr lang="ko-KR" altLang="en-US" sz="2200" u="sng" dirty="0" smtClean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소송</a:t>
            </a:r>
            <a:endParaRPr lang="ko-KR" altLang="en-US" sz="2200" u="sng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97105-7E0A-3046-0767-8CF7077774B4}"/>
              </a:ext>
            </a:extLst>
          </p:cNvPr>
          <p:cNvSpPr txBox="1"/>
          <p:nvPr/>
        </p:nvSpPr>
        <p:spPr>
          <a:xfrm>
            <a:off x="1055440" y="2230252"/>
            <a:ext cx="98650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관련 분쟁이 증가함에 따라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ESGESG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 우호적인 법원의 선례도 함께 축적되고 있어 향후 유사한 판결이 발생할 가능성도 높아짐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418EFC0-8374-7018-3BA2-8222DE1E311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987111" y="3184359"/>
            <a:ext cx="0" cy="388657"/>
          </a:xfrm>
          <a:prstGeom prst="line">
            <a:avLst/>
          </a:prstGeom>
          <a:ln w="1905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B2C587F-B16F-CA8D-41A5-176BEBD440DE}"/>
              </a:ext>
            </a:extLst>
          </p:cNvPr>
          <p:cNvCxnSpPr>
            <a:cxnSpLocks/>
          </p:cNvCxnSpPr>
          <p:nvPr/>
        </p:nvCxnSpPr>
        <p:spPr>
          <a:xfrm>
            <a:off x="2963652" y="3573016"/>
            <a:ext cx="6264696" cy="0"/>
          </a:xfrm>
          <a:prstGeom prst="line">
            <a:avLst/>
          </a:prstGeom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D749F7E-EF9F-0661-03D7-3AED2E57A735}"/>
              </a:ext>
            </a:extLst>
          </p:cNvPr>
          <p:cNvCxnSpPr/>
          <p:nvPr/>
        </p:nvCxnSpPr>
        <p:spPr>
          <a:xfrm>
            <a:off x="2963652" y="3573016"/>
            <a:ext cx="0" cy="504056"/>
          </a:xfrm>
          <a:prstGeom prst="line">
            <a:avLst/>
          </a:prstGeom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C895E5D-4335-2D56-7EB2-3591D5249D37}"/>
              </a:ext>
            </a:extLst>
          </p:cNvPr>
          <p:cNvCxnSpPr/>
          <p:nvPr/>
        </p:nvCxnSpPr>
        <p:spPr>
          <a:xfrm>
            <a:off x="9228348" y="3573016"/>
            <a:ext cx="0" cy="504056"/>
          </a:xfrm>
          <a:prstGeom prst="line">
            <a:avLst/>
          </a:prstGeom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6289182-7F60-3EAF-E5CB-E4475130F350}"/>
              </a:ext>
            </a:extLst>
          </p:cNvPr>
          <p:cNvCxnSpPr/>
          <p:nvPr/>
        </p:nvCxnSpPr>
        <p:spPr>
          <a:xfrm>
            <a:off x="5987111" y="3573016"/>
            <a:ext cx="0" cy="504056"/>
          </a:xfrm>
          <a:prstGeom prst="line">
            <a:avLst/>
          </a:prstGeom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7362204-FE6D-F169-D4B4-9C720545AC9A}"/>
              </a:ext>
            </a:extLst>
          </p:cNvPr>
          <p:cNvSpPr txBox="1"/>
          <p:nvPr/>
        </p:nvSpPr>
        <p:spPr>
          <a:xfrm>
            <a:off x="1991544" y="4149080"/>
            <a:ext cx="1944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Case 1</a:t>
            </a:r>
          </a:p>
          <a:p>
            <a:pPr algn="ctr"/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네덜란드 법원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Shell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탄소배출 저감 의무 인정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399C80-B92D-3305-C8A8-6B761BAA39CE}"/>
              </a:ext>
            </a:extLst>
          </p:cNvPr>
          <p:cNvSpPr txBox="1"/>
          <p:nvPr/>
        </p:nvSpPr>
        <p:spPr>
          <a:xfrm>
            <a:off x="5015003" y="4149080"/>
            <a:ext cx="1944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Case 2</a:t>
            </a:r>
          </a:p>
          <a:p>
            <a:pPr algn="ctr"/>
            <a:r>
              <a:rPr lang="ko-KR" altLang="en-US" sz="1800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구글</a:t>
            </a:r>
            <a:r>
              <a:rPr lang="en-US" altLang="ko-KR" sz="1800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800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직원의 이전 회사 급여 차별 未정정</a:t>
            </a:r>
            <a:r>
              <a:rPr lang="en-US" altLang="ko-KR" sz="1800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·</a:t>
            </a:r>
            <a:r>
              <a:rPr lang="ko-KR" altLang="en-US" sz="1800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계약체결로 소송 당해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3AEA3B-9275-387F-D8C4-B7BCEC27AA79}"/>
              </a:ext>
            </a:extLst>
          </p:cNvPr>
          <p:cNvSpPr txBox="1"/>
          <p:nvPr/>
        </p:nvSpPr>
        <p:spPr>
          <a:xfrm>
            <a:off x="8256243" y="4184808"/>
            <a:ext cx="1944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Case 3</a:t>
            </a:r>
          </a:p>
          <a:p>
            <a:pPr algn="ctr"/>
            <a:r>
              <a:rPr lang="ko-KR" altLang="en-US" sz="1800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메타</a:t>
            </a:r>
            <a:r>
              <a:rPr lang="en-US" altLang="ko-KR" sz="1800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800" i="0" u="none" strike="noStrike" baseline="0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소액주주에 대한 충실의무 위반으로 소송 당해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48A0F25-F983-344B-D0C4-7E7CB219F04B}"/>
              </a:ext>
            </a:extLst>
          </p:cNvPr>
          <p:cNvSpPr txBox="1"/>
          <p:nvPr/>
        </p:nvSpPr>
        <p:spPr>
          <a:xfrm>
            <a:off x="1738820" y="5940858"/>
            <a:ext cx="61115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유현주 수석 연구원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&lt;2023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년 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10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대 트렌드 전망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&gt;, p.8-9</a:t>
            </a:r>
            <a:endParaRPr lang="ko-KR" altLang="en-US" sz="12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64711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 flipH="1">
            <a:off x="407157" y="4797152"/>
            <a:ext cx="1454626" cy="1830388"/>
            <a:chOff x="8105777" y="4149080"/>
            <a:chExt cx="1455735" cy="2352078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8754967" y="4149080"/>
              <a:ext cx="806545" cy="2352078"/>
            </a:xfrm>
            <a:custGeom>
              <a:avLst/>
              <a:gdLst>
                <a:gd name="T0" fmla="*/ 1065 w 1170"/>
                <a:gd name="T1" fmla="*/ 987 h 3412"/>
                <a:gd name="T2" fmla="*/ 909 w 1170"/>
                <a:gd name="T3" fmla="*/ 767 h 3412"/>
                <a:gd name="T4" fmla="*/ 824 w 1170"/>
                <a:gd name="T5" fmla="*/ 643 h 3412"/>
                <a:gd name="T6" fmla="*/ 890 w 1170"/>
                <a:gd name="T7" fmla="*/ 494 h 3412"/>
                <a:gd name="T8" fmla="*/ 785 w 1170"/>
                <a:gd name="T9" fmla="*/ 271 h 3412"/>
                <a:gd name="T10" fmla="*/ 730 w 1170"/>
                <a:gd name="T11" fmla="*/ 113 h 3412"/>
                <a:gd name="T12" fmla="*/ 440 w 1170"/>
                <a:gd name="T13" fmla="*/ 6 h 3412"/>
                <a:gd name="T14" fmla="*/ 380 w 1170"/>
                <a:gd name="T15" fmla="*/ 77 h 3412"/>
                <a:gd name="T16" fmla="*/ 335 w 1170"/>
                <a:gd name="T17" fmla="*/ 196 h 3412"/>
                <a:gd name="T18" fmla="*/ 283 w 1170"/>
                <a:gd name="T19" fmla="*/ 133 h 3412"/>
                <a:gd name="T20" fmla="*/ 44 w 1170"/>
                <a:gd name="T21" fmla="*/ 146 h 3412"/>
                <a:gd name="T22" fmla="*/ 93 w 1170"/>
                <a:gd name="T23" fmla="*/ 256 h 3412"/>
                <a:gd name="T24" fmla="*/ 41 w 1170"/>
                <a:gd name="T25" fmla="*/ 642 h 3412"/>
                <a:gd name="T26" fmla="*/ 215 w 1170"/>
                <a:gd name="T27" fmla="*/ 844 h 3412"/>
                <a:gd name="T28" fmla="*/ 218 w 1170"/>
                <a:gd name="T29" fmla="*/ 965 h 3412"/>
                <a:gd name="T30" fmla="*/ 292 w 1170"/>
                <a:gd name="T31" fmla="*/ 1294 h 3412"/>
                <a:gd name="T32" fmla="*/ 302 w 1170"/>
                <a:gd name="T33" fmla="*/ 1544 h 3412"/>
                <a:gd name="T34" fmla="*/ 386 w 1170"/>
                <a:gd name="T35" fmla="*/ 1967 h 3412"/>
                <a:gd name="T36" fmla="*/ 488 w 1170"/>
                <a:gd name="T37" fmla="*/ 2337 h 3412"/>
                <a:gd name="T38" fmla="*/ 623 w 1170"/>
                <a:gd name="T39" fmla="*/ 2821 h 3412"/>
                <a:gd name="T40" fmla="*/ 498 w 1170"/>
                <a:gd name="T41" fmla="*/ 3067 h 3412"/>
                <a:gd name="T42" fmla="*/ 350 w 1170"/>
                <a:gd name="T43" fmla="*/ 3150 h 3412"/>
                <a:gd name="T44" fmla="*/ 592 w 1170"/>
                <a:gd name="T45" fmla="*/ 3170 h 3412"/>
                <a:gd name="T46" fmla="*/ 558 w 1170"/>
                <a:gd name="T47" fmla="*/ 3246 h 3412"/>
                <a:gd name="T48" fmla="*/ 400 w 1170"/>
                <a:gd name="T49" fmla="*/ 3371 h 3412"/>
                <a:gd name="T50" fmla="*/ 590 w 1170"/>
                <a:gd name="T51" fmla="*/ 3410 h 3412"/>
                <a:gd name="T52" fmla="*/ 848 w 1170"/>
                <a:gd name="T53" fmla="*/ 3315 h 3412"/>
                <a:gd name="T54" fmla="*/ 837 w 1170"/>
                <a:gd name="T55" fmla="*/ 3152 h 3412"/>
                <a:gd name="T56" fmla="*/ 829 w 1170"/>
                <a:gd name="T57" fmla="*/ 2624 h 3412"/>
                <a:gd name="T58" fmla="*/ 724 w 1170"/>
                <a:gd name="T59" fmla="*/ 2141 h 3412"/>
                <a:gd name="T60" fmla="*/ 782 w 1170"/>
                <a:gd name="T61" fmla="*/ 1641 h 3412"/>
                <a:gd name="T62" fmla="*/ 977 w 1170"/>
                <a:gd name="T63" fmla="*/ 1682 h 3412"/>
                <a:gd name="T64" fmla="*/ 1040 w 1170"/>
                <a:gd name="T65" fmla="*/ 1652 h 3412"/>
                <a:gd name="T66" fmla="*/ 1134 w 1170"/>
                <a:gd name="T67" fmla="*/ 1195 h 3412"/>
                <a:gd name="T68" fmla="*/ 206 w 1170"/>
                <a:gd name="T69" fmla="*/ 478 h 3412"/>
                <a:gd name="T70" fmla="*/ 350 w 1170"/>
                <a:gd name="T71" fmla="*/ 610 h 3412"/>
                <a:gd name="T72" fmla="*/ 250 w 1170"/>
                <a:gd name="T73" fmla="*/ 541 h 3412"/>
                <a:gd name="T74" fmla="*/ 254 w 1170"/>
                <a:gd name="T75" fmla="*/ 358 h 3412"/>
                <a:gd name="T76" fmla="*/ 298 w 1170"/>
                <a:gd name="T77" fmla="*/ 521 h 3412"/>
                <a:gd name="T78" fmla="*/ 430 w 1170"/>
                <a:gd name="T79" fmla="*/ 549 h 3412"/>
                <a:gd name="T80" fmla="*/ 320 w 1170"/>
                <a:gd name="T81" fmla="*/ 527 h 3412"/>
                <a:gd name="T82" fmla="*/ 308 w 1170"/>
                <a:gd name="T83" fmla="*/ 287 h 3412"/>
                <a:gd name="T84" fmla="*/ 305 w 1170"/>
                <a:gd name="T85" fmla="*/ 370 h 3412"/>
                <a:gd name="T86" fmla="*/ 347 w 1170"/>
                <a:gd name="T87" fmla="*/ 422 h 3412"/>
                <a:gd name="T88" fmla="*/ 765 w 1170"/>
                <a:gd name="T89" fmla="*/ 474 h 3412"/>
                <a:gd name="T90" fmla="*/ 653 w 1170"/>
                <a:gd name="T91" fmla="*/ 477 h 3412"/>
                <a:gd name="T92" fmla="*/ 685 w 1170"/>
                <a:gd name="T93" fmla="*/ 381 h 3412"/>
                <a:gd name="T94" fmla="*/ 781 w 1170"/>
                <a:gd name="T95" fmla="*/ 406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70" h="3412">
                  <a:moveTo>
                    <a:pt x="1134" y="1195"/>
                  </a:moveTo>
                  <a:lnTo>
                    <a:pt x="1126" y="1081"/>
                  </a:lnTo>
                  <a:lnTo>
                    <a:pt x="1106" y="1028"/>
                  </a:lnTo>
                  <a:lnTo>
                    <a:pt x="1065" y="987"/>
                  </a:lnTo>
                  <a:lnTo>
                    <a:pt x="1029" y="907"/>
                  </a:lnTo>
                  <a:lnTo>
                    <a:pt x="967" y="844"/>
                  </a:lnTo>
                  <a:lnTo>
                    <a:pt x="939" y="803"/>
                  </a:lnTo>
                  <a:lnTo>
                    <a:pt x="909" y="767"/>
                  </a:lnTo>
                  <a:lnTo>
                    <a:pt x="887" y="729"/>
                  </a:lnTo>
                  <a:lnTo>
                    <a:pt x="864" y="747"/>
                  </a:lnTo>
                  <a:lnTo>
                    <a:pt x="826" y="720"/>
                  </a:lnTo>
                  <a:lnTo>
                    <a:pt x="824" y="643"/>
                  </a:lnTo>
                  <a:lnTo>
                    <a:pt x="814" y="617"/>
                  </a:lnTo>
                  <a:lnTo>
                    <a:pt x="824" y="584"/>
                  </a:lnTo>
                  <a:lnTo>
                    <a:pt x="875" y="560"/>
                  </a:lnTo>
                  <a:lnTo>
                    <a:pt x="890" y="494"/>
                  </a:lnTo>
                  <a:lnTo>
                    <a:pt x="886" y="413"/>
                  </a:lnTo>
                  <a:lnTo>
                    <a:pt x="856" y="334"/>
                  </a:lnTo>
                  <a:lnTo>
                    <a:pt x="817" y="292"/>
                  </a:lnTo>
                  <a:lnTo>
                    <a:pt x="785" y="271"/>
                  </a:lnTo>
                  <a:lnTo>
                    <a:pt x="776" y="257"/>
                  </a:lnTo>
                  <a:lnTo>
                    <a:pt x="760" y="257"/>
                  </a:lnTo>
                  <a:lnTo>
                    <a:pt x="754" y="206"/>
                  </a:lnTo>
                  <a:lnTo>
                    <a:pt x="730" y="113"/>
                  </a:lnTo>
                  <a:lnTo>
                    <a:pt x="683" y="36"/>
                  </a:lnTo>
                  <a:lnTo>
                    <a:pt x="644" y="9"/>
                  </a:lnTo>
                  <a:lnTo>
                    <a:pt x="600" y="0"/>
                  </a:lnTo>
                  <a:lnTo>
                    <a:pt x="440" y="6"/>
                  </a:lnTo>
                  <a:lnTo>
                    <a:pt x="402" y="27"/>
                  </a:lnTo>
                  <a:lnTo>
                    <a:pt x="378" y="47"/>
                  </a:lnTo>
                  <a:lnTo>
                    <a:pt x="389" y="55"/>
                  </a:lnTo>
                  <a:lnTo>
                    <a:pt x="380" y="77"/>
                  </a:lnTo>
                  <a:lnTo>
                    <a:pt x="355" y="110"/>
                  </a:lnTo>
                  <a:lnTo>
                    <a:pt x="339" y="157"/>
                  </a:lnTo>
                  <a:lnTo>
                    <a:pt x="344" y="190"/>
                  </a:lnTo>
                  <a:lnTo>
                    <a:pt x="335" y="196"/>
                  </a:lnTo>
                  <a:lnTo>
                    <a:pt x="333" y="163"/>
                  </a:lnTo>
                  <a:lnTo>
                    <a:pt x="311" y="162"/>
                  </a:lnTo>
                  <a:lnTo>
                    <a:pt x="298" y="143"/>
                  </a:lnTo>
                  <a:lnTo>
                    <a:pt x="283" y="133"/>
                  </a:lnTo>
                  <a:lnTo>
                    <a:pt x="269" y="130"/>
                  </a:lnTo>
                  <a:lnTo>
                    <a:pt x="262" y="108"/>
                  </a:lnTo>
                  <a:lnTo>
                    <a:pt x="58" y="91"/>
                  </a:lnTo>
                  <a:lnTo>
                    <a:pt x="44" y="146"/>
                  </a:lnTo>
                  <a:lnTo>
                    <a:pt x="52" y="204"/>
                  </a:lnTo>
                  <a:lnTo>
                    <a:pt x="75" y="206"/>
                  </a:lnTo>
                  <a:lnTo>
                    <a:pt x="86" y="206"/>
                  </a:lnTo>
                  <a:lnTo>
                    <a:pt x="93" y="256"/>
                  </a:lnTo>
                  <a:lnTo>
                    <a:pt x="132" y="257"/>
                  </a:lnTo>
                  <a:lnTo>
                    <a:pt x="129" y="369"/>
                  </a:lnTo>
                  <a:lnTo>
                    <a:pt x="86" y="494"/>
                  </a:lnTo>
                  <a:lnTo>
                    <a:pt x="41" y="642"/>
                  </a:lnTo>
                  <a:lnTo>
                    <a:pt x="0" y="802"/>
                  </a:lnTo>
                  <a:lnTo>
                    <a:pt x="61" y="858"/>
                  </a:lnTo>
                  <a:lnTo>
                    <a:pt x="97" y="857"/>
                  </a:lnTo>
                  <a:lnTo>
                    <a:pt x="215" y="844"/>
                  </a:lnTo>
                  <a:lnTo>
                    <a:pt x="262" y="835"/>
                  </a:lnTo>
                  <a:lnTo>
                    <a:pt x="226" y="877"/>
                  </a:lnTo>
                  <a:lnTo>
                    <a:pt x="217" y="927"/>
                  </a:lnTo>
                  <a:lnTo>
                    <a:pt x="218" y="965"/>
                  </a:lnTo>
                  <a:lnTo>
                    <a:pt x="251" y="1048"/>
                  </a:lnTo>
                  <a:lnTo>
                    <a:pt x="276" y="1125"/>
                  </a:lnTo>
                  <a:lnTo>
                    <a:pt x="283" y="1227"/>
                  </a:lnTo>
                  <a:lnTo>
                    <a:pt x="292" y="1294"/>
                  </a:lnTo>
                  <a:lnTo>
                    <a:pt x="283" y="1398"/>
                  </a:lnTo>
                  <a:lnTo>
                    <a:pt x="278" y="1484"/>
                  </a:lnTo>
                  <a:lnTo>
                    <a:pt x="283" y="1531"/>
                  </a:lnTo>
                  <a:lnTo>
                    <a:pt x="302" y="1544"/>
                  </a:lnTo>
                  <a:lnTo>
                    <a:pt x="324" y="1605"/>
                  </a:lnTo>
                  <a:lnTo>
                    <a:pt x="344" y="1674"/>
                  </a:lnTo>
                  <a:lnTo>
                    <a:pt x="350" y="1790"/>
                  </a:lnTo>
                  <a:lnTo>
                    <a:pt x="386" y="1967"/>
                  </a:lnTo>
                  <a:lnTo>
                    <a:pt x="427" y="2097"/>
                  </a:lnTo>
                  <a:lnTo>
                    <a:pt x="474" y="2264"/>
                  </a:lnTo>
                  <a:lnTo>
                    <a:pt x="476" y="2304"/>
                  </a:lnTo>
                  <a:lnTo>
                    <a:pt x="488" y="2337"/>
                  </a:lnTo>
                  <a:lnTo>
                    <a:pt x="496" y="2406"/>
                  </a:lnTo>
                  <a:lnTo>
                    <a:pt x="558" y="2507"/>
                  </a:lnTo>
                  <a:lnTo>
                    <a:pt x="594" y="2694"/>
                  </a:lnTo>
                  <a:lnTo>
                    <a:pt x="623" y="2821"/>
                  </a:lnTo>
                  <a:lnTo>
                    <a:pt x="630" y="2927"/>
                  </a:lnTo>
                  <a:lnTo>
                    <a:pt x="598" y="3028"/>
                  </a:lnTo>
                  <a:lnTo>
                    <a:pt x="547" y="3050"/>
                  </a:lnTo>
                  <a:lnTo>
                    <a:pt x="498" y="3067"/>
                  </a:lnTo>
                  <a:lnTo>
                    <a:pt x="427" y="3081"/>
                  </a:lnTo>
                  <a:lnTo>
                    <a:pt x="361" y="3090"/>
                  </a:lnTo>
                  <a:lnTo>
                    <a:pt x="341" y="3112"/>
                  </a:lnTo>
                  <a:lnTo>
                    <a:pt x="350" y="3150"/>
                  </a:lnTo>
                  <a:lnTo>
                    <a:pt x="383" y="3174"/>
                  </a:lnTo>
                  <a:lnTo>
                    <a:pt x="476" y="3191"/>
                  </a:lnTo>
                  <a:lnTo>
                    <a:pt x="545" y="3181"/>
                  </a:lnTo>
                  <a:lnTo>
                    <a:pt x="592" y="3170"/>
                  </a:lnTo>
                  <a:lnTo>
                    <a:pt x="619" y="3167"/>
                  </a:lnTo>
                  <a:lnTo>
                    <a:pt x="639" y="3180"/>
                  </a:lnTo>
                  <a:lnTo>
                    <a:pt x="603" y="3213"/>
                  </a:lnTo>
                  <a:lnTo>
                    <a:pt x="558" y="3246"/>
                  </a:lnTo>
                  <a:lnTo>
                    <a:pt x="506" y="3285"/>
                  </a:lnTo>
                  <a:lnTo>
                    <a:pt x="452" y="3318"/>
                  </a:lnTo>
                  <a:lnTo>
                    <a:pt x="407" y="3349"/>
                  </a:lnTo>
                  <a:lnTo>
                    <a:pt x="400" y="3371"/>
                  </a:lnTo>
                  <a:lnTo>
                    <a:pt x="415" y="3395"/>
                  </a:lnTo>
                  <a:lnTo>
                    <a:pt x="454" y="3407"/>
                  </a:lnTo>
                  <a:lnTo>
                    <a:pt x="509" y="3412"/>
                  </a:lnTo>
                  <a:lnTo>
                    <a:pt x="590" y="3410"/>
                  </a:lnTo>
                  <a:lnTo>
                    <a:pt x="644" y="3392"/>
                  </a:lnTo>
                  <a:lnTo>
                    <a:pt x="711" y="3359"/>
                  </a:lnTo>
                  <a:lnTo>
                    <a:pt x="782" y="3338"/>
                  </a:lnTo>
                  <a:lnTo>
                    <a:pt x="848" y="3315"/>
                  </a:lnTo>
                  <a:lnTo>
                    <a:pt x="878" y="3266"/>
                  </a:lnTo>
                  <a:lnTo>
                    <a:pt x="864" y="3197"/>
                  </a:lnTo>
                  <a:lnTo>
                    <a:pt x="850" y="3161"/>
                  </a:lnTo>
                  <a:lnTo>
                    <a:pt x="837" y="3152"/>
                  </a:lnTo>
                  <a:lnTo>
                    <a:pt x="821" y="3067"/>
                  </a:lnTo>
                  <a:lnTo>
                    <a:pt x="823" y="2949"/>
                  </a:lnTo>
                  <a:lnTo>
                    <a:pt x="832" y="2758"/>
                  </a:lnTo>
                  <a:lnTo>
                    <a:pt x="829" y="2624"/>
                  </a:lnTo>
                  <a:lnTo>
                    <a:pt x="793" y="2516"/>
                  </a:lnTo>
                  <a:lnTo>
                    <a:pt x="760" y="2439"/>
                  </a:lnTo>
                  <a:lnTo>
                    <a:pt x="740" y="2309"/>
                  </a:lnTo>
                  <a:lnTo>
                    <a:pt x="724" y="2141"/>
                  </a:lnTo>
                  <a:lnTo>
                    <a:pt x="707" y="1944"/>
                  </a:lnTo>
                  <a:lnTo>
                    <a:pt x="716" y="1785"/>
                  </a:lnTo>
                  <a:lnTo>
                    <a:pt x="759" y="1721"/>
                  </a:lnTo>
                  <a:lnTo>
                    <a:pt x="782" y="1641"/>
                  </a:lnTo>
                  <a:lnTo>
                    <a:pt x="840" y="1669"/>
                  </a:lnTo>
                  <a:lnTo>
                    <a:pt x="911" y="1671"/>
                  </a:lnTo>
                  <a:lnTo>
                    <a:pt x="945" y="1682"/>
                  </a:lnTo>
                  <a:lnTo>
                    <a:pt x="977" y="1682"/>
                  </a:lnTo>
                  <a:lnTo>
                    <a:pt x="1008" y="1694"/>
                  </a:lnTo>
                  <a:lnTo>
                    <a:pt x="1041" y="1690"/>
                  </a:lnTo>
                  <a:lnTo>
                    <a:pt x="1044" y="1668"/>
                  </a:lnTo>
                  <a:lnTo>
                    <a:pt x="1040" y="1652"/>
                  </a:lnTo>
                  <a:lnTo>
                    <a:pt x="1080" y="1520"/>
                  </a:lnTo>
                  <a:lnTo>
                    <a:pt x="1129" y="1399"/>
                  </a:lnTo>
                  <a:lnTo>
                    <a:pt x="1170" y="1277"/>
                  </a:lnTo>
                  <a:lnTo>
                    <a:pt x="1134" y="1195"/>
                  </a:lnTo>
                  <a:close/>
                  <a:moveTo>
                    <a:pt x="258" y="659"/>
                  </a:moveTo>
                  <a:lnTo>
                    <a:pt x="176" y="697"/>
                  </a:lnTo>
                  <a:lnTo>
                    <a:pt x="181" y="574"/>
                  </a:lnTo>
                  <a:lnTo>
                    <a:pt x="206" y="478"/>
                  </a:lnTo>
                  <a:lnTo>
                    <a:pt x="225" y="515"/>
                  </a:lnTo>
                  <a:lnTo>
                    <a:pt x="251" y="560"/>
                  </a:lnTo>
                  <a:lnTo>
                    <a:pt x="303" y="598"/>
                  </a:lnTo>
                  <a:lnTo>
                    <a:pt x="350" y="610"/>
                  </a:lnTo>
                  <a:lnTo>
                    <a:pt x="258" y="659"/>
                  </a:lnTo>
                  <a:close/>
                  <a:moveTo>
                    <a:pt x="308" y="591"/>
                  </a:moveTo>
                  <a:lnTo>
                    <a:pt x="273" y="566"/>
                  </a:lnTo>
                  <a:lnTo>
                    <a:pt x="250" y="541"/>
                  </a:lnTo>
                  <a:lnTo>
                    <a:pt x="225" y="502"/>
                  </a:lnTo>
                  <a:lnTo>
                    <a:pt x="217" y="452"/>
                  </a:lnTo>
                  <a:lnTo>
                    <a:pt x="229" y="392"/>
                  </a:lnTo>
                  <a:lnTo>
                    <a:pt x="254" y="358"/>
                  </a:lnTo>
                  <a:lnTo>
                    <a:pt x="259" y="381"/>
                  </a:lnTo>
                  <a:lnTo>
                    <a:pt x="272" y="455"/>
                  </a:lnTo>
                  <a:lnTo>
                    <a:pt x="281" y="457"/>
                  </a:lnTo>
                  <a:lnTo>
                    <a:pt x="298" y="521"/>
                  </a:lnTo>
                  <a:lnTo>
                    <a:pt x="328" y="576"/>
                  </a:lnTo>
                  <a:lnTo>
                    <a:pt x="355" y="602"/>
                  </a:lnTo>
                  <a:lnTo>
                    <a:pt x="308" y="591"/>
                  </a:lnTo>
                  <a:close/>
                  <a:moveTo>
                    <a:pt x="430" y="549"/>
                  </a:moveTo>
                  <a:lnTo>
                    <a:pt x="400" y="573"/>
                  </a:lnTo>
                  <a:lnTo>
                    <a:pt x="371" y="595"/>
                  </a:lnTo>
                  <a:lnTo>
                    <a:pt x="349" y="579"/>
                  </a:lnTo>
                  <a:lnTo>
                    <a:pt x="320" y="527"/>
                  </a:lnTo>
                  <a:lnTo>
                    <a:pt x="291" y="453"/>
                  </a:lnTo>
                  <a:lnTo>
                    <a:pt x="278" y="287"/>
                  </a:lnTo>
                  <a:lnTo>
                    <a:pt x="286" y="268"/>
                  </a:lnTo>
                  <a:lnTo>
                    <a:pt x="308" y="287"/>
                  </a:lnTo>
                  <a:lnTo>
                    <a:pt x="294" y="314"/>
                  </a:lnTo>
                  <a:lnTo>
                    <a:pt x="302" y="328"/>
                  </a:lnTo>
                  <a:lnTo>
                    <a:pt x="298" y="342"/>
                  </a:lnTo>
                  <a:lnTo>
                    <a:pt x="305" y="370"/>
                  </a:lnTo>
                  <a:lnTo>
                    <a:pt x="300" y="394"/>
                  </a:lnTo>
                  <a:lnTo>
                    <a:pt x="302" y="414"/>
                  </a:lnTo>
                  <a:lnTo>
                    <a:pt x="317" y="420"/>
                  </a:lnTo>
                  <a:lnTo>
                    <a:pt x="347" y="422"/>
                  </a:lnTo>
                  <a:lnTo>
                    <a:pt x="402" y="447"/>
                  </a:lnTo>
                  <a:lnTo>
                    <a:pt x="449" y="538"/>
                  </a:lnTo>
                  <a:lnTo>
                    <a:pt x="430" y="549"/>
                  </a:lnTo>
                  <a:close/>
                  <a:moveTo>
                    <a:pt x="765" y="474"/>
                  </a:moveTo>
                  <a:lnTo>
                    <a:pt x="748" y="524"/>
                  </a:lnTo>
                  <a:lnTo>
                    <a:pt x="730" y="513"/>
                  </a:lnTo>
                  <a:lnTo>
                    <a:pt x="693" y="489"/>
                  </a:lnTo>
                  <a:lnTo>
                    <a:pt x="653" y="477"/>
                  </a:lnTo>
                  <a:lnTo>
                    <a:pt x="630" y="427"/>
                  </a:lnTo>
                  <a:lnTo>
                    <a:pt x="641" y="387"/>
                  </a:lnTo>
                  <a:lnTo>
                    <a:pt x="663" y="391"/>
                  </a:lnTo>
                  <a:lnTo>
                    <a:pt x="685" y="381"/>
                  </a:lnTo>
                  <a:lnTo>
                    <a:pt x="726" y="314"/>
                  </a:lnTo>
                  <a:lnTo>
                    <a:pt x="735" y="323"/>
                  </a:lnTo>
                  <a:lnTo>
                    <a:pt x="751" y="325"/>
                  </a:lnTo>
                  <a:lnTo>
                    <a:pt x="781" y="406"/>
                  </a:lnTo>
                  <a:lnTo>
                    <a:pt x="765" y="4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12542" tIns="56271" rIns="112542" bIns="5627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215"/>
            </a:p>
          </p:txBody>
        </p:sp>
        <p:grpSp>
          <p:nvGrpSpPr>
            <p:cNvPr id="21" name="그룹 20"/>
            <p:cNvGrpSpPr/>
            <p:nvPr/>
          </p:nvGrpSpPr>
          <p:grpSpPr>
            <a:xfrm flipH="1">
              <a:off x="8105777" y="4896156"/>
              <a:ext cx="754705" cy="1091424"/>
              <a:chOff x="1052119" y="2814067"/>
              <a:chExt cx="513545" cy="742667"/>
            </a:xfrm>
            <a:solidFill>
              <a:schemeClr val="bg1">
                <a:lumMod val="85000"/>
              </a:schemeClr>
            </a:solidFill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1052119" y="2816019"/>
                <a:ext cx="256002" cy="740715"/>
              </a:xfrm>
              <a:custGeom>
                <a:avLst/>
                <a:gdLst>
                  <a:gd name="T0" fmla="*/ 692 w 788"/>
                  <a:gd name="T1" fmla="*/ 842 h 2280"/>
                  <a:gd name="T2" fmla="*/ 650 w 788"/>
                  <a:gd name="T3" fmla="*/ 800 h 2280"/>
                  <a:gd name="T4" fmla="*/ 598 w 788"/>
                  <a:gd name="T5" fmla="*/ 582 h 2280"/>
                  <a:gd name="T6" fmla="*/ 514 w 788"/>
                  <a:gd name="T7" fmla="*/ 404 h 2280"/>
                  <a:gd name="T8" fmla="*/ 576 w 788"/>
                  <a:gd name="T9" fmla="*/ 286 h 2280"/>
                  <a:gd name="T10" fmla="*/ 604 w 788"/>
                  <a:gd name="T11" fmla="*/ 188 h 2280"/>
                  <a:gd name="T12" fmla="*/ 568 w 788"/>
                  <a:gd name="T13" fmla="*/ 40 h 2280"/>
                  <a:gd name="T14" fmla="*/ 472 w 788"/>
                  <a:gd name="T15" fmla="*/ 6 h 2280"/>
                  <a:gd name="T16" fmla="*/ 390 w 788"/>
                  <a:gd name="T17" fmla="*/ 80 h 2280"/>
                  <a:gd name="T18" fmla="*/ 368 w 788"/>
                  <a:gd name="T19" fmla="*/ 166 h 2280"/>
                  <a:gd name="T20" fmla="*/ 402 w 788"/>
                  <a:gd name="T21" fmla="*/ 282 h 2280"/>
                  <a:gd name="T22" fmla="*/ 344 w 788"/>
                  <a:gd name="T23" fmla="*/ 328 h 2280"/>
                  <a:gd name="T24" fmla="*/ 248 w 788"/>
                  <a:gd name="T25" fmla="*/ 528 h 2280"/>
                  <a:gd name="T26" fmla="*/ 206 w 788"/>
                  <a:gd name="T27" fmla="*/ 722 h 2280"/>
                  <a:gd name="T28" fmla="*/ 166 w 788"/>
                  <a:gd name="T29" fmla="*/ 830 h 2280"/>
                  <a:gd name="T30" fmla="*/ 156 w 788"/>
                  <a:gd name="T31" fmla="*/ 888 h 2280"/>
                  <a:gd name="T32" fmla="*/ 106 w 788"/>
                  <a:gd name="T33" fmla="*/ 942 h 2280"/>
                  <a:gd name="T34" fmla="*/ 24 w 788"/>
                  <a:gd name="T35" fmla="*/ 972 h 2280"/>
                  <a:gd name="T36" fmla="*/ 0 w 788"/>
                  <a:gd name="T37" fmla="*/ 1054 h 2280"/>
                  <a:gd name="T38" fmla="*/ 92 w 788"/>
                  <a:gd name="T39" fmla="*/ 1182 h 2280"/>
                  <a:gd name="T40" fmla="*/ 130 w 788"/>
                  <a:gd name="T41" fmla="*/ 1230 h 2280"/>
                  <a:gd name="T42" fmla="*/ 222 w 788"/>
                  <a:gd name="T43" fmla="*/ 1420 h 2280"/>
                  <a:gd name="T44" fmla="*/ 246 w 788"/>
                  <a:gd name="T45" fmla="*/ 1512 h 2280"/>
                  <a:gd name="T46" fmla="*/ 312 w 788"/>
                  <a:gd name="T47" fmla="*/ 1522 h 2280"/>
                  <a:gd name="T48" fmla="*/ 300 w 788"/>
                  <a:gd name="T49" fmla="*/ 1628 h 2280"/>
                  <a:gd name="T50" fmla="*/ 270 w 788"/>
                  <a:gd name="T51" fmla="*/ 1758 h 2280"/>
                  <a:gd name="T52" fmla="*/ 234 w 788"/>
                  <a:gd name="T53" fmla="*/ 2006 h 2280"/>
                  <a:gd name="T54" fmla="*/ 198 w 788"/>
                  <a:gd name="T55" fmla="*/ 2060 h 2280"/>
                  <a:gd name="T56" fmla="*/ 236 w 788"/>
                  <a:gd name="T57" fmla="*/ 2168 h 2280"/>
                  <a:gd name="T58" fmla="*/ 228 w 788"/>
                  <a:gd name="T59" fmla="*/ 2264 h 2280"/>
                  <a:gd name="T60" fmla="*/ 432 w 788"/>
                  <a:gd name="T61" fmla="*/ 2274 h 2280"/>
                  <a:gd name="T62" fmla="*/ 570 w 788"/>
                  <a:gd name="T63" fmla="*/ 2254 h 2280"/>
                  <a:gd name="T64" fmla="*/ 506 w 788"/>
                  <a:gd name="T65" fmla="*/ 2226 h 2280"/>
                  <a:gd name="T66" fmla="*/ 428 w 788"/>
                  <a:gd name="T67" fmla="*/ 2136 h 2280"/>
                  <a:gd name="T68" fmla="*/ 452 w 788"/>
                  <a:gd name="T69" fmla="*/ 2070 h 2280"/>
                  <a:gd name="T70" fmla="*/ 648 w 788"/>
                  <a:gd name="T71" fmla="*/ 1766 h 2280"/>
                  <a:gd name="T72" fmla="*/ 750 w 788"/>
                  <a:gd name="T73" fmla="*/ 1566 h 2280"/>
                  <a:gd name="T74" fmla="*/ 664 w 788"/>
                  <a:gd name="T75" fmla="*/ 1240 h 2280"/>
                  <a:gd name="T76" fmla="*/ 618 w 788"/>
                  <a:gd name="T77" fmla="*/ 1062 h 2280"/>
                  <a:gd name="T78" fmla="*/ 584 w 788"/>
                  <a:gd name="T79" fmla="*/ 948 h 2280"/>
                  <a:gd name="T80" fmla="*/ 648 w 788"/>
                  <a:gd name="T81" fmla="*/ 924 h 2280"/>
                  <a:gd name="T82" fmla="*/ 716 w 788"/>
                  <a:gd name="T83" fmla="*/ 944 h 2280"/>
                  <a:gd name="T84" fmla="*/ 758 w 788"/>
                  <a:gd name="T85" fmla="*/ 946 h 2280"/>
                  <a:gd name="T86" fmla="*/ 788 w 788"/>
                  <a:gd name="T87" fmla="*/ 874 h 2280"/>
                  <a:gd name="T88" fmla="*/ 238 w 788"/>
                  <a:gd name="T89" fmla="*/ 952 h 2280"/>
                  <a:gd name="T90" fmla="*/ 190 w 788"/>
                  <a:gd name="T91" fmla="*/ 884 h 2280"/>
                  <a:gd name="T92" fmla="*/ 210 w 788"/>
                  <a:gd name="T93" fmla="*/ 832 h 2280"/>
                  <a:gd name="T94" fmla="*/ 272 w 788"/>
                  <a:gd name="T95" fmla="*/ 738 h 2280"/>
                  <a:gd name="T96" fmla="*/ 274 w 788"/>
                  <a:gd name="T97" fmla="*/ 868 h 2280"/>
                  <a:gd name="T98" fmla="*/ 564 w 788"/>
                  <a:gd name="T99" fmla="*/ 1608 h 2280"/>
                  <a:gd name="T100" fmla="*/ 538 w 788"/>
                  <a:gd name="T101" fmla="*/ 1630 h 2280"/>
                  <a:gd name="T102" fmla="*/ 480 w 788"/>
                  <a:gd name="T103" fmla="*/ 1668 h 2280"/>
                  <a:gd name="T104" fmla="*/ 504 w 788"/>
                  <a:gd name="T105" fmla="*/ 1514 h 2280"/>
                  <a:gd name="T106" fmla="*/ 540 w 788"/>
                  <a:gd name="T107" fmla="*/ 1510 h 2280"/>
                  <a:gd name="T108" fmla="*/ 560 w 788"/>
                  <a:gd name="T109" fmla="*/ 1568 h 2280"/>
                  <a:gd name="T110" fmla="*/ 564 w 788"/>
                  <a:gd name="T111" fmla="*/ 816 h 2280"/>
                  <a:gd name="T112" fmla="*/ 546 w 788"/>
                  <a:gd name="T113" fmla="*/ 786 h 2280"/>
                  <a:gd name="T114" fmla="*/ 544 w 788"/>
                  <a:gd name="T115" fmla="*/ 722 h 2280"/>
                  <a:gd name="T116" fmla="*/ 584 w 788"/>
                  <a:gd name="T117" fmla="*/ 734 h 2280"/>
                  <a:gd name="T118" fmla="*/ 596 w 788"/>
                  <a:gd name="T119" fmla="*/ 712 h 2280"/>
                  <a:gd name="T120" fmla="*/ 606 w 788"/>
                  <a:gd name="T121" fmla="*/ 682 h 2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8" h="2280">
                    <a:moveTo>
                      <a:pt x="784" y="874"/>
                    </a:moveTo>
                    <a:lnTo>
                      <a:pt x="784" y="874"/>
                    </a:lnTo>
                    <a:lnTo>
                      <a:pt x="774" y="870"/>
                    </a:lnTo>
                    <a:lnTo>
                      <a:pt x="768" y="868"/>
                    </a:lnTo>
                    <a:lnTo>
                      <a:pt x="760" y="870"/>
                    </a:lnTo>
                    <a:lnTo>
                      <a:pt x="752" y="868"/>
                    </a:lnTo>
                    <a:lnTo>
                      <a:pt x="752" y="868"/>
                    </a:lnTo>
                    <a:lnTo>
                      <a:pt x="748" y="864"/>
                    </a:lnTo>
                    <a:lnTo>
                      <a:pt x="740" y="858"/>
                    </a:lnTo>
                    <a:lnTo>
                      <a:pt x="740" y="858"/>
                    </a:lnTo>
                    <a:lnTo>
                      <a:pt x="714" y="848"/>
                    </a:lnTo>
                    <a:lnTo>
                      <a:pt x="692" y="842"/>
                    </a:lnTo>
                    <a:lnTo>
                      <a:pt x="692" y="842"/>
                    </a:lnTo>
                    <a:lnTo>
                      <a:pt x="692" y="838"/>
                    </a:lnTo>
                    <a:lnTo>
                      <a:pt x="694" y="832"/>
                    </a:lnTo>
                    <a:lnTo>
                      <a:pt x="694" y="832"/>
                    </a:lnTo>
                    <a:lnTo>
                      <a:pt x="694" y="828"/>
                    </a:lnTo>
                    <a:lnTo>
                      <a:pt x="690" y="822"/>
                    </a:lnTo>
                    <a:lnTo>
                      <a:pt x="684" y="816"/>
                    </a:lnTo>
                    <a:lnTo>
                      <a:pt x="684" y="816"/>
                    </a:lnTo>
                    <a:lnTo>
                      <a:pt x="662" y="802"/>
                    </a:lnTo>
                    <a:lnTo>
                      <a:pt x="662" y="802"/>
                    </a:lnTo>
                    <a:lnTo>
                      <a:pt x="654" y="800"/>
                    </a:lnTo>
                    <a:lnTo>
                      <a:pt x="650" y="800"/>
                    </a:lnTo>
                    <a:lnTo>
                      <a:pt x="634" y="794"/>
                    </a:lnTo>
                    <a:lnTo>
                      <a:pt x="634" y="794"/>
                    </a:lnTo>
                    <a:lnTo>
                      <a:pt x="612" y="694"/>
                    </a:lnTo>
                    <a:lnTo>
                      <a:pt x="612" y="694"/>
                    </a:lnTo>
                    <a:lnTo>
                      <a:pt x="608" y="654"/>
                    </a:lnTo>
                    <a:lnTo>
                      <a:pt x="604" y="630"/>
                    </a:lnTo>
                    <a:lnTo>
                      <a:pt x="604" y="630"/>
                    </a:lnTo>
                    <a:lnTo>
                      <a:pt x="608" y="618"/>
                    </a:lnTo>
                    <a:lnTo>
                      <a:pt x="608" y="608"/>
                    </a:lnTo>
                    <a:lnTo>
                      <a:pt x="606" y="596"/>
                    </a:lnTo>
                    <a:lnTo>
                      <a:pt x="606" y="596"/>
                    </a:lnTo>
                    <a:lnTo>
                      <a:pt x="598" y="582"/>
                    </a:lnTo>
                    <a:lnTo>
                      <a:pt x="586" y="562"/>
                    </a:lnTo>
                    <a:lnTo>
                      <a:pt x="566" y="528"/>
                    </a:lnTo>
                    <a:lnTo>
                      <a:pt x="566" y="528"/>
                    </a:lnTo>
                    <a:lnTo>
                      <a:pt x="554" y="504"/>
                    </a:lnTo>
                    <a:lnTo>
                      <a:pt x="546" y="488"/>
                    </a:lnTo>
                    <a:lnTo>
                      <a:pt x="540" y="472"/>
                    </a:lnTo>
                    <a:lnTo>
                      <a:pt x="540" y="472"/>
                    </a:lnTo>
                    <a:lnTo>
                      <a:pt x="534" y="454"/>
                    </a:lnTo>
                    <a:lnTo>
                      <a:pt x="524" y="436"/>
                    </a:lnTo>
                    <a:lnTo>
                      <a:pt x="514" y="416"/>
                    </a:lnTo>
                    <a:lnTo>
                      <a:pt x="514" y="416"/>
                    </a:lnTo>
                    <a:lnTo>
                      <a:pt x="514" y="404"/>
                    </a:lnTo>
                    <a:lnTo>
                      <a:pt x="516" y="392"/>
                    </a:lnTo>
                    <a:lnTo>
                      <a:pt x="520" y="378"/>
                    </a:lnTo>
                    <a:lnTo>
                      <a:pt x="520" y="378"/>
                    </a:lnTo>
                    <a:lnTo>
                      <a:pt x="528" y="348"/>
                    </a:lnTo>
                    <a:lnTo>
                      <a:pt x="530" y="332"/>
                    </a:lnTo>
                    <a:lnTo>
                      <a:pt x="530" y="332"/>
                    </a:lnTo>
                    <a:lnTo>
                      <a:pt x="538" y="330"/>
                    </a:lnTo>
                    <a:lnTo>
                      <a:pt x="546" y="326"/>
                    </a:lnTo>
                    <a:lnTo>
                      <a:pt x="554" y="316"/>
                    </a:lnTo>
                    <a:lnTo>
                      <a:pt x="554" y="316"/>
                    </a:lnTo>
                    <a:lnTo>
                      <a:pt x="564" y="300"/>
                    </a:lnTo>
                    <a:lnTo>
                      <a:pt x="576" y="286"/>
                    </a:lnTo>
                    <a:lnTo>
                      <a:pt x="576" y="286"/>
                    </a:lnTo>
                    <a:lnTo>
                      <a:pt x="582" y="276"/>
                    </a:lnTo>
                    <a:lnTo>
                      <a:pt x="584" y="264"/>
                    </a:lnTo>
                    <a:lnTo>
                      <a:pt x="590" y="242"/>
                    </a:lnTo>
                    <a:lnTo>
                      <a:pt x="590" y="242"/>
                    </a:lnTo>
                    <a:lnTo>
                      <a:pt x="594" y="232"/>
                    </a:lnTo>
                    <a:lnTo>
                      <a:pt x="596" y="222"/>
                    </a:lnTo>
                    <a:lnTo>
                      <a:pt x="598" y="204"/>
                    </a:lnTo>
                    <a:lnTo>
                      <a:pt x="598" y="204"/>
                    </a:lnTo>
                    <a:lnTo>
                      <a:pt x="602" y="194"/>
                    </a:lnTo>
                    <a:lnTo>
                      <a:pt x="604" y="188"/>
                    </a:lnTo>
                    <a:lnTo>
                      <a:pt x="604" y="188"/>
                    </a:lnTo>
                    <a:lnTo>
                      <a:pt x="606" y="168"/>
                    </a:lnTo>
                    <a:lnTo>
                      <a:pt x="608" y="140"/>
                    </a:lnTo>
                    <a:lnTo>
                      <a:pt x="608" y="140"/>
                    </a:lnTo>
                    <a:lnTo>
                      <a:pt x="608" y="128"/>
                    </a:lnTo>
                    <a:lnTo>
                      <a:pt x="606" y="110"/>
                    </a:lnTo>
                    <a:lnTo>
                      <a:pt x="602" y="92"/>
                    </a:lnTo>
                    <a:lnTo>
                      <a:pt x="596" y="78"/>
                    </a:lnTo>
                    <a:lnTo>
                      <a:pt x="596" y="78"/>
                    </a:lnTo>
                    <a:lnTo>
                      <a:pt x="588" y="66"/>
                    </a:lnTo>
                    <a:lnTo>
                      <a:pt x="582" y="56"/>
                    </a:lnTo>
                    <a:lnTo>
                      <a:pt x="568" y="40"/>
                    </a:lnTo>
                    <a:lnTo>
                      <a:pt x="568" y="40"/>
                    </a:lnTo>
                    <a:lnTo>
                      <a:pt x="556" y="28"/>
                    </a:lnTo>
                    <a:lnTo>
                      <a:pt x="546" y="16"/>
                    </a:lnTo>
                    <a:lnTo>
                      <a:pt x="546" y="16"/>
                    </a:lnTo>
                    <a:lnTo>
                      <a:pt x="540" y="12"/>
                    </a:lnTo>
                    <a:lnTo>
                      <a:pt x="530" y="8"/>
                    </a:lnTo>
                    <a:lnTo>
                      <a:pt x="512" y="2"/>
                    </a:lnTo>
                    <a:lnTo>
                      <a:pt x="512" y="2"/>
                    </a:lnTo>
                    <a:lnTo>
                      <a:pt x="500" y="0"/>
                    </a:lnTo>
                    <a:lnTo>
                      <a:pt x="488" y="2"/>
                    </a:lnTo>
                    <a:lnTo>
                      <a:pt x="488" y="2"/>
                    </a:lnTo>
                    <a:lnTo>
                      <a:pt x="472" y="6"/>
                    </a:lnTo>
                    <a:lnTo>
                      <a:pt x="472" y="6"/>
                    </a:lnTo>
                    <a:lnTo>
                      <a:pt x="460" y="4"/>
                    </a:lnTo>
                    <a:lnTo>
                      <a:pt x="450" y="6"/>
                    </a:lnTo>
                    <a:lnTo>
                      <a:pt x="446" y="6"/>
                    </a:lnTo>
                    <a:lnTo>
                      <a:pt x="440" y="8"/>
                    </a:lnTo>
                    <a:lnTo>
                      <a:pt x="440" y="8"/>
                    </a:lnTo>
                    <a:lnTo>
                      <a:pt x="420" y="22"/>
                    </a:lnTo>
                    <a:lnTo>
                      <a:pt x="412" y="28"/>
                    </a:lnTo>
                    <a:lnTo>
                      <a:pt x="404" y="38"/>
                    </a:lnTo>
                    <a:lnTo>
                      <a:pt x="404" y="38"/>
                    </a:lnTo>
                    <a:lnTo>
                      <a:pt x="396" y="60"/>
                    </a:lnTo>
                    <a:lnTo>
                      <a:pt x="392" y="70"/>
                    </a:lnTo>
                    <a:lnTo>
                      <a:pt x="390" y="80"/>
                    </a:lnTo>
                    <a:lnTo>
                      <a:pt x="390" y="80"/>
                    </a:lnTo>
                    <a:lnTo>
                      <a:pt x="384" y="118"/>
                    </a:lnTo>
                    <a:lnTo>
                      <a:pt x="384" y="118"/>
                    </a:lnTo>
                    <a:lnTo>
                      <a:pt x="384" y="140"/>
                    </a:lnTo>
                    <a:lnTo>
                      <a:pt x="384" y="154"/>
                    </a:lnTo>
                    <a:lnTo>
                      <a:pt x="384" y="154"/>
                    </a:lnTo>
                    <a:lnTo>
                      <a:pt x="380" y="154"/>
                    </a:lnTo>
                    <a:lnTo>
                      <a:pt x="374" y="154"/>
                    </a:lnTo>
                    <a:lnTo>
                      <a:pt x="372" y="154"/>
                    </a:lnTo>
                    <a:lnTo>
                      <a:pt x="370" y="156"/>
                    </a:lnTo>
                    <a:lnTo>
                      <a:pt x="368" y="160"/>
                    </a:lnTo>
                    <a:lnTo>
                      <a:pt x="368" y="166"/>
                    </a:lnTo>
                    <a:lnTo>
                      <a:pt x="368" y="166"/>
                    </a:lnTo>
                    <a:lnTo>
                      <a:pt x="372" y="190"/>
                    </a:lnTo>
                    <a:lnTo>
                      <a:pt x="378" y="210"/>
                    </a:lnTo>
                    <a:lnTo>
                      <a:pt x="378" y="210"/>
                    </a:lnTo>
                    <a:lnTo>
                      <a:pt x="380" y="218"/>
                    </a:lnTo>
                    <a:lnTo>
                      <a:pt x="384" y="222"/>
                    </a:lnTo>
                    <a:lnTo>
                      <a:pt x="390" y="230"/>
                    </a:lnTo>
                    <a:lnTo>
                      <a:pt x="390" y="230"/>
                    </a:lnTo>
                    <a:lnTo>
                      <a:pt x="394" y="236"/>
                    </a:lnTo>
                    <a:lnTo>
                      <a:pt x="398" y="238"/>
                    </a:lnTo>
                    <a:lnTo>
                      <a:pt x="402" y="282"/>
                    </a:lnTo>
                    <a:lnTo>
                      <a:pt x="402" y="282"/>
                    </a:lnTo>
                    <a:lnTo>
                      <a:pt x="400" y="282"/>
                    </a:lnTo>
                    <a:lnTo>
                      <a:pt x="392" y="290"/>
                    </a:lnTo>
                    <a:lnTo>
                      <a:pt x="392" y="290"/>
                    </a:lnTo>
                    <a:lnTo>
                      <a:pt x="380" y="304"/>
                    </a:lnTo>
                    <a:lnTo>
                      <a:pt x="374" y="314"/>
                    </a:lnTo>
                    <a:lnTo>
                      <a:pt x="374" y="314"/>
                    </a:lnTo>
                    <a:lnTo>
                      <a:pt x="360" y="314"/>
                    </a:lnTo>
                    <a:lnTo>
                      <a:pt x="360" y="314"/>
                    </a:lnTo>
                    <a:lnTo>
                      <a:pt x="354" y="314"/>
                    </a:lnTo>
                    <a:lnTo>
                      <a:pt x="352" y="316"/>
                    </a:lnTo>
                    <a:lnTo>
                      <a:pt x="344" y="328"/>
                    </a:lnTo>
                    <a:lnTo>
                      <a:pt x="344" y="328"/>
                    </a:lnTo>
                    <a:lnTo>
                      <a:pt x="334" y="342"/>
                    </a:lnTo>
                    <a:lnTo>
                      <a:pt x="324" y="354"/>
                    </a:lnTo>
                    <a:lnTo>
                      <a:pt x="324" y="354"/>
                    </a:lnTo>
                    <a:lnTo>
                      <a:pt x="306" y="376"/>
                    </a:lnTo>
                    <a:lnTo>
                      <a:pt x="282" y="410"/>
                    </a:lnTo>
                    <a:lnTo>
                      <a:pt x="282" y="410"/>
                    </a:lnTo>
                    <a:lnTo>
                      <a:pt x="266" y="434"/>
                    </a:lnTo>
                    <a:lnTo>
                      <a:pt x="260" y="444"/>
                    </a:lnTo>
                    <a:lnTo>
                      <a:pt x="256" y="460"/>
                    </a:lnTo>
                    <a:lnTo>
                      <a:pt x="256" y="460"/>
                    </a:lnTo>
                    <a:lnTo>
                      <a:pt x="250" y="496"/>
                    </a:lnTo>
                    <a:lnTo>
                      <a:pt x="248" y="528"/>
                    </a:lnTo>
                    <a:lnTo>
                      <a:pt x="248" y="528"/>
                    </a:lnTo>
                    <a:lnTo>
                      <a:pt x="248" y="546"/>
                    </a:lnTo>
                    <a:lnTo>
                      <a:pt x="248" y="558"/>
                    </a:lnTo>
                    <a:lnTo>
                      <a:pt x="248" y="558"/>
                    </a:lnTo>
                    <a:lnTo>
                      <a:pt x="244" y="584"/>
                    </a:lnTo>
                    <a:lnTo>
                      <a:pt x="244" y="584"/>
                    </a:lnTo>
                    <a:lnTo>
                      <a:pt x="234" y="628"/>
                    </a:lnTo>
                    <a:lnTo>
                      <a:pt x="234" y="628"/>
                    </a:lnTo>
                    <a:lnTo>
                      <a:pt x="228" y="652"/>
                    </a:lnTo>
                    <a:lnTo>
                      <a:pt x="220" y="676"/>
                    </a:lnTo>
                    <a:lnTo>
                      <a:pt x="212" y="698"/>
                    </a:lnTo>
                    <a:lnTo>
                      <a:pt x="206" y="722"/>
                    </a:lnTo>
                    <a:lnTo>
                      <a:pt x="206" y="722"/>
                    </a:lnTo>
                    <a:lnTo>
                      <a:pt x="200" y="748"/>
                    </a:lnTo>
                    <a:lnTo>
                      <a:pt x="192" y="772"/>
                    </a:lnTo>
                    <a:lnTo>
                      <a:pt x="192" y="772"/>
                    </a:lnTo>
                    <a:lnTo>
                      <a:pt x="188" y="784"/>
                    </a:lnTo>
                    <a:lnTo>
                      <a:pt x="186" y="796"/>
                    </a:lnTo>
                    <a:lnTo>
                      <a:pt x="184" y="810"/>
                    </a:lnTo>
                    <a:lnTo>
                      <a:pt x="180" y="820"/>
                    </a:lnTo>
                    <a:lnTo>
                      <a:pt x="180" y="820"/>
                    </a:lnTo>
                    <a:lnTo>
                      <a:pt x="168" y="818"/>
                    </a:lnTo>
                    <a:lnTo>
                      <a:pt x="168" y="818"/>
                    </a:lnTo>
                    <a:lnTo>
                      <a:pt x="166" y="830"/>
                    </a:lnTo>
                    <a:lnTo>
                      <a:pt x="164" y="840"/>
                    </a:lnTo>
                    <a:lnTo>
                      <a:pt x="164" y="840"/>
                    </a:lnTo>
                    <a:lnTo>
                      <a:pt x="180" y="844"/>
                    </a:lnTo>
                    <a:lnTo>
                      <a:pt x="180" y="844"/>
                    </a:lnTo>
                    <a:lnTo>
                      <a:pt x="176" y="862"/>
                    </a:lnTo>
                    <a:lnTo>
                      <a:pt x="176" y="874"/>
                    </a:lnTo>
                    <a:lnTo>
                      <a:pt x="174" y="886"/>
                    </a:lnTo>
                    <a:lnTo>
                      <a:pt x="174" y="886"/>
                    </a:lnTo>
                    <a:lnTo>
                      <a:pt x="162" y="886"/>
                    </a:lnTo>
                    <a:lnTo>
                      <a:pt x="162" y="886"/>
                    </a:lnTo>
                    <a:lnTo>
                      <a:pt x="160" y="886"/>
                    </a:lnTo>
                    <a:lnTo>
                      <a:pt x="156" y="888"/>
                    </a:lnTo>
                    <a:lnTo>
                      <a:pt x="154" y="894"/>
                    </a:lnTo>
                    <a:lnTo>
                      <a:pt x="154" y="902"/>
                    </a:lnTo>
                    <a:lnTo>
                      <a:pt x="154" y="902"/>
                    </a:lnTo>
                    <a:lnTo>
                      <a:pt x="152" y="922"/>
                    </a:lnTo>
                    <a:lnTo>
                      <a:pt x="154" y="932"/>
                    </a:lnTo>
                    <a:lnTo>
                      <a:pt x="154" y="932"/>
                    </a:lnTo>
                    <a:lnTo>
                      <a:pt x="146" y="932"/>
                    </a:lnTo>
                    <a:lnTo>
                      <a:pt x="130" y="930"/>
                    </a:lnTo>
                    <a:lnTo>
                      <a:pt x="130" y="930"/>
                    </a:lnTo>
                    <a:lnTo>
                      <a:pt x="120" y="932"/>
                    </a:lnTo>
                    <a:lnTo>
                      <a:pt x="112" y="936"/>
                    </a:lnTo>
                    <a:lnTo>
                      <a:pt x="106" y="942"/>
                    </a:lnTo>
                    <a:lnTo>
                      <a:pt x="106" y="942"/>
                    </a:lnTo>
                    <a:lnTo>
                      <a:pt x="102" y="940"/>
                    </a:lnTo>
                    <a:lnTo>
                      <a:pt x="98" y="938"/>
                    </a:lnTo>
                    <a:lnTo>
                      <a:pt x="90" y="938"/>
                    </a:lnTo>
                    <a:lnTo>
                      <a:pt x="90" y="938"/>
                    </a:lnTo>
                    <a:lnTo>
                      <a:pt x="82" y="938"/>
                    </a:lnTo>
                    <a:lnTo>
                      <a:pt x="74" y="938"/>
                    </a:lnTo>
                    <a:lnTo>
                      <a:pt x="62" y="940"/>
                    </a:lnTo>
                    <a:lnTo>
                      <a:pt x="48" y="950"/>
                    </a:lnTo>
                    <a:lnTo>
                      <a:pt x="48" y="950"/>
                    </a:lnTo>
                    <a:lnTo>
                      <a:pt x="34" y="962"/>
                    </a:lnTo>
                    <a:lnTo>
                      <a:pt x="24" y="972"/>
                    </a:lnTo>
                    <a:lnTo>
                      <a:pt x="14" y="988"/>
                    </a:lnTo>
                    <a:lnTo>
                      <a:pt x="14" y="988"/>
                    </a:lnTo>
                    <a:lnTo>
                      <a:pt x="12" y="994"/>
                    </a:lnTo>
                    <a:lnTo>
                      <a:pt x="12" y="1004"/>
                    </a:lnTo>
                    <a:lnTo>
                      <a:pt x="12" y="1014"/>
                    </a:lnTo>
                    <a:lnTo>
                      <a:pt x="12" y="1014"/>
                    </a:lnTo>
                    <a:lnTo>
                      <a:pt x="10" y="1018"/>
                    </a:lnTo>
                    <a:lnTo>
                      <a:pt x="4" y="1026"/>
                    </a:lnTo>
                    <a:lnTo>
                      <a:pt x="0" y="1038"/>
                    </a:lnTo>
                    <a:lnTo>
                      <a:pt x="0" y="1046"/>
                    </a:lnTo>
                    <a:lnTo>
                      <a:pt x="0" y="1054"/>
                    </a:lnTo>
                    <a:lnTo>
                      <a:pt x="0" y="1054"/>
                    </a:lnTo>
                    <a:lnTo>
                      <a:pt x="16" y="1104"/>
                    </a:lnTo>
                    <a:lnTo>
                      <a:pt x="24" y="1130"/>
                    </a:lnTo>
                    <a:lnTo>
                      <a:pt x="34" y="1150"/>
                    </a:lnTo>
                    <a:lnTo>
                      <a:pt x="34" y="1150"/>
                    </a:lnTo>
                    <a:lnTo>
                      <a:pt x="42" y="1162"/>
                    </a:lnTo>
                    <a:lnTo>
                      <a:pt x="52" y="1170"/>
                    </a:lnTo>
                    <a:lnTo>
                      <a:pt x="62" y="1174"/>
                    </a:lnTo>
                    <a:lnTo>
                      <a:pt x="70" y="1178"/>
                    </a:lnTo>
                    <a:lnTo>
                      <a:pt x="70" y="1178"/>
                    </a:lnTo>
                    <a:lnTo>
                      <a:pt x="78" y="1180"/>
                    </a:lnTo>
                    <a:lnTo>
                      <a:pt x="86" y="1182"/>
                    </a:lnTo>
                    <a:lnTo>
                      <a:pt x="92" y="1182"/>
                    </a:lnTo>
                    <a:lnTo>
                      <a:pt x="92" y="1182"/>
                    </a:lnTo>
                    <a:lnTo>
                      <a:pt x="92" y="1184"/>
                    </a:lnTo>
                    <a:lnTo>
                      <a:pt x="92" y="1188"/>
                    </a:lnTo>
                    <a:lnTo>
                      <a:pt x="94" y="1196"/>
                    </a:lnTo>
                    <a:lnTo>
                      <a:pt x="102" y="1202"/>
                    </a:lnTo>
                    <a:lnTo>
                      <a:pt x="102" y="1202"/>
                    </a:lnTo>
                    <a:lnTo>
                      <a:pt x="112" y="1208"/>
                    </a:lnTo>
                    <a:lnTo>
                      <a:pt x="122" y="1210"/>
                    </a:lnTo>
                    <a:lnTo>
                      <a:pt x="132" y="1212"/>
                    </a:lnTo>
                    <a:lnTo>
                      <a:pt x="132" y="1212"/>
                    </a:lnTo>
                    <a:lnTo>
                      <a:pt x="130" y="1216"/>
                    </a:lnTo>
                    <a:lnTo>
                      <a:pt x="130" y="1230"/>
                    </a:lnTo>
                    <a:lnTo>
                      <a:pt x="132" y="1248"/>
                    </a:lnTo>
                    <a:lnTo>
                      <a:pt x="136" y="1258"/>
                    </a:lnTo>
                    <a:lnTo>
                      <a:pt x="140" y="1270"/>
                    </a:lnTo>
                    <a:lnTo>
                      <a:pt x="140" y="1270"/>
                    </a:lnTo>
                    <a:lnTo>
                      <a:pt x="156" y="1306"/>
                    </a:lnTo>
                    <a:lnTo>
                      <a:pt x="164" y="1320"/>
                    </a:lnTo>
                    <a:lnTo>
                      <a:pt x="176" y="1342"/>
                    </a:lnTo>
                    <a:lnTo>
                      <a:pt x="176" y="1342"/>
                    </a:lnTo>
                    <a:lnTo>
                      <a:pt x="190" y="1364"/>
                    </a:lnTo>
                    <a:lnTo>
                      <a:pt x="200" y="1384"/>
                    </a:lnTo>
                    <a:lnTo>
                      <a:pt x="210" y="1402"/>
                    </a:lnTo>
                    <a:lnTo>
                      <a:pt x="222" y="1420"/>
                    </a:lnTo>
                    <a:lnTo>
                      <a:pt x="222" y="1420"/>
                    </a:lnTo>
                    <a:lnTo>
                      <a:pt x="234" y="1434"/>
                    </a:lnTo>
                    <a:lnTo>
                      <a:pt x="244" y="1444"/>
                    </a:lnTo>
                    <a:lnTo>
                      <a:pt x="248" y="1448"/>
                    </a:lnTo>
                    <a:lnTo>
                      <a:pt x="250" y="1452"/>
                    </a:lnTo>
                    <a:lnTo>
                      <a:pt x="250" y="1458"/>
                    </a:lnTo>
                    <a:lnTo>
                      <a:pt x="250" y="1464"/>
                    </a:lnTo>
                    <a:lnTo>
                      <a:pt x="250" y="1464"/>
                    </a:lnTo>
                    <a:lnTo>
                      <a:pt x="246" y="1476"/>
                    </a:lnTo>
                    <a:lnTo>
                      <a:pt x="244" y="1488"/>
                    </a:lnTo>
                    <a:lnTo>
                      <a:pt x="242" y="1498"/>
                    </a:lnTo>
                    <a:lnTo>
                      <a:pt x="246" y="1512"/>
                    </a:lnTo>
                    <a:lnTo>
                      <a:pt x="246" y="1512"/>
                    </a:lnTo>
                    <a:lnTo>
                      <a:pt x="252" y="1526"/>
                    </a:lnTo>
                    <a:lnTo>
                      <a:pt x="256" y="1536"/>
                    </a:lnTo>
                    <a:lnTo>
                      <a:pt x="260" y="1540"/>
                    </a:lnTo>
                    <a:lnTo>
                      <a:pt x="264" y="1542"/>
                    </a:lnTo>
                    <a:lnTo>
                      <a:pt x="268" y="1544"/>
                    </a:lnTo>
                    <a:lnTo>
                      <a:pt x="276" y="1544"/>
                    </a:lnTo>
                    <a:lnTo>
                      <a:pt x="276" y="1544"/>
                    </a:lnTo>
                    <a:lnTo>
                      <a:pt x="284" y="1542"/>
                    </a:lnTo>
                    <a:lnTo>
                      <a:pt x="292" y="1540"/>
                    </a:lnTo>
                    <a:lnTo>
                      <a:pt x="304" y="1530"/>
                    </a:lnTo>
                    <a:lnTo>
                      <a:pt x="312" y="1522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8" y="1520"/>
                    </a:lnTo>
                    <a:lnTo>
                      <a:pt x="318" y="1528"/>
                    </a:lnTo>
                    <a:lnTo>
                      <a:pt x="316" y="1540"/>
                    </a:lnTo>
                    <a:lnTo>
                      <a:pt x="316" y="1540"/>
                    </a:lnTo>
                    <a:lnTo>
                      <a:pt x="312" y="1570"/>
                    </a:lnTo>
                    <a:lnTo>
                      <a:pt x="308" y="1592"/>
                    </a:lnTo>
                    <a:lnTo>
                      <a:pt x="308" y="1592"/>
                    </a:lnTo>
                    <a:lnTo>
                      <a:pt x="304" y="1606"/>
                    </a:lnTo>
                    <a:lnTo>
                      <a:pt x="300" y="1628"/>
                    </a:lnTo>
                    <a:lnTo>
                      <a:pt x="300" y="1628"/>
                    </a:lnTo>
                    <a:lnTo>
                      <a:pt x="298" y="1644"/>
                    </a:lnTo>
                    <a:lnTo>
                      <a:pt x="294" y="1656"/>
                    </a:lnTo>
                    <a:lnTo>
                      <a:pt x="292" y="1664"/>
                    </a:lnTo>
                    <a:lnTo>
                      <a:pt x="292" y="1670"/>
                    </a:lnTo>
                    <a:lnTo>
                      <a:pt x="292" y="1670"/>
                    </a:lnTo>
                    <a:lnTo>
                      <a:pt x="292" y="1674"/>
                    </a:lnTo>
                    <a:lnTo>
                      <a:pt x="290" y="1678"/>
                    </a:lnTo>
                    <a:lnTo>
                      <a:pt x="288" y="1686"/>
                    </a:lnTo>
                    <a:lnTo>
                      <a:pt x="284" y="1696"/>
                    </a:lnTo>
                    <a:lnTo>
                      <a:pt x="284" y="1696"/>
                    </a:lnTo>
                    <a:lnTo>
                      <a:pt x="270" y="1758"/>
                    </a:lnTo>
                    <a:lnTo>
                      <a:pt x="270" y="1758"/>
                    </a:lnTo>
                    <a:lnTo>
                      <a:pt x="264" y="1784"/>
                    </a:lnTo>
                    <a:lnTo>
                      <a:pt x="260" y="1810"/>
                    </a:lnTo>
                    <a:lnTo>
                      <a:pt x="252" y="1870"/>
                    </a:lnTo>
                    <a:lnTo>
                      <a:pt x="252" y="1870"/>
                    </a:lnTo>
                    <a:lnTo>
                      <a:pt x="246" y="1906"/>
                    </a:lnTo>
                    <a:lnTo>
                      <a:pt x="242" y="1948"/>
                    </a:lnTo>
                    <a:lnTo>
                      <a:pt x="238" y="1994"/>
                    </a:lnTo>
                    <a:lnTo>
                      <a:pt x="238" y="1994"/>
                    </a:lnTo>
                    <a:lnTo>
                      <a:pt x="238" y="2000"/>
                    </a:lnTo>
                    <a:lnTo>
                      <a:pt x="236" y="2004"/>
                    </a:lnTo>
                    <a:lnTo>
                      <a:pt x="234" y="2006"/>
                    </a:lnTo>
                    <a:lnTo>
                      <a:pt x="234" y="2006"/>
                    </a:lnTo>
                    <a:lnTo>
                      <a:pt x="224" y="2010"/>
                    </a:lnTo>
                    <a:lnTo>
                      <a:pt x="220" y="2012"/>
                    </a:lnTo>
                    <a:lnTo>
                      <a:pt x="218" y="2016"/>
                    </a:lnTo>
                    <a:lnTo>
                      <a:pt x="218" y="2016"/>
                    </a:lnTo>
                    <a:lnTo>
                      <a:pt x="216" y="2026"/>
                    </a:lnTo>
                    <a:lnTo>
                      <a:pt x="214" y="2030"/>
                    </a:lnTo>
                    <a:lnTo>
                      <a:pt x="210" y="2036"/>
                    </a:lnTo>
                    <a:lnTo>
                      <a:pt x="210" y="2036"/>
                    </a:lnTo>
                    <a:lnTo>
                      <a:pt x="200" y="2048"/>
                    </a:lnTo>
                    <a:lnTo>
                      <a:pt x="196" y="2054"/>
                    </a:lnTo>
                    <a:lnTo>
                      <a:pt x="198" y="2060"/>
                    </a:lnTo>
                    <a:lnTo>
                      <a:pt x="198" y="2060"/>
                    </a:lnTo>
                    <a:lnTo>
                      <a:pt x="200" y="2066"/>
                    </a:lnTo>
                    <a:lnTo>
                      <a:pt x="204" y="2072"/>
                    </a:lnTo>
                    <a:lnTo>
                      <a:pt x="218" y="2086"/>
                    </a:lnTo>
                    <a:lnTo>
                      <a:pt x="234" y="2100"/>
                    </a:lnTo>
                    <a:lnTo>
                      <a:pt x="234" y="2100"/>
                    </a:lnTo>
                    <a:lnTo>
                      <a:pt x="238" y="2114"/>
                    </a:lnTo>
                    <a:lnTo>
                      <a:pt x="242" y="2142"/>
                    </a:lnTo>
                    <a:lnTo>
                      <a:pt x="242" y="2142"/>
                    </a:lnTo>
                    <a:lnTo>
                      <a:pt x="242" y="2154"/>
                    </a:lnTo>
                    <a:lnTo>
                      <a:pt x="240" y="2160"/>
                    </a:lnTo>
                    <a:lnTo>
                      <a:pt x="236" y="2168"/>
                    </a:lnTo>
                    <a:lnTo>
                      <a:pt x="232" y="2180"/>
                    </a:lnTo>
                    <a:lnTo>
                      <a:pt x="232" y="2180"/>
                    </a:lnTo>
                    <a:lnTo>
                      <a:pt x="226" y="2204"/>
                    </a:lnTo>
                    <a:lnTo>
                      <a:pt x="222" y="2222"/>
                    </a:lnTo>
                    <a:lnTo>
                      <a:pt x="222" y="2222"/>
                    </a:lnTo>
                    <a:lnTo>
                      <a:pt x="222" y="2230"/>
                    </a:lnTo>
                    <a:lnTo>
                      <a:pt x="224" y="2234"/>
                    </a:lnTo>
                    <a:lnTo>
                      <a:pt x="228" y="2238"/>
                    </a:lnTo>
                    <a:lnTo>
                      <a:pt x="228" y="2238"/>
                    </a:lnTo>
                    <a:lnTo>
                      <a:pt x="228" y="2242"/>
                    </a:lnTo>
                    <a:lnTo>
                      <a:pt x="226" y="2252"/>
                    </a:lnTo>
                    <a:lnTo>
                      <a:pt x="228" y="2264"/>
                    </a:lnTo>
                    <a:lnTo>
                      <a:pt x="230" y="2270"/>
                    </a:lnTo>
                    <a:lnTo>
                      <a:pt x="234" y="2274"/>
                    </a:lnTo>
                    <a:lnTo>
                      <a:pt x="234" y="2274"/>
                    </a:lnTo>
                    <a:lnTo>
                      <a:pt x="242" y="2276"/>
                    </a:lnTo>
                    <a:lnTo>
                      <a:pt x="256" y="2278"/>
                    </a:lnTo>
                    <a:lnTo>
                      <a:pt x="294" y="2278"/>
                    </a:lnTo>
                    <a:lnTo>
                      <a:pt x="336" y="2278"/>
                    </a:lnTo>
                    <a:lnTo>
                      <a:pt x="368" y="2276"/>
                    </a:lnTo>
                    <a:lnTo>
                      <a:pt x="368" y="2276"/>
                    </a:lnTo>
                    <a:lnTo>
                      <a:pt x="388" y="2274"/>
                    </a:lnTo>
                    <a:lnTo>
                      <a:pt x="410" y="2274"/>
                    </a:lnTo>
                    <a:lnTo>
                      <a:pt x="432" y="2274"/>
                    </a:lnTo>
                    <a:lnTo>
                      <a:pt x="456" y="2276"/>
                    </a:lnTo>
                    <a:lnTo>
                      <a:pt x="456" y="2276"/>
                    </a:lnTo>
                    <a:lnTo>
                      <a:pt x="480" y="2278"/>
                    </a:lnTo>
                    <a:lnTo>
                      <a:pt x="504" y="2280"/>
                    </a:lnTo>
                    <a:lnTo>
                      <a:pt x="538" y="2278"/>
                    </a:lnTo>
                    <a:lnTo>
                      <a:pt x="538" y="2278"/>
                    </a:lnTo>
                    <a:lnTo>
                      <a:pt x="548" y="2278"/>
                    </a:lnTo>
                    <a:lnTo>
                      <a:pt x="554" y="2276"/>
                    </a:lnTo>
                    <a:lnTo>
                      <a:pt x="560" y="2274"/>
                    </a:lnTo>
                    <a:lnTo>
                      <a:pt x="564" y="2266"/>
                    </a:lnTo>
                    <a:lnTo>
                      <a:pt x="564" y="2266"/>
                    </a:lnTo>
                    <a:lnTo>
                      <a:pt x="570" y="2254"/>
                    </a:lnTo>
                    <a:lnTo>
                      <a:pt x="572" y="2246"/>
                    </a:lnTo>
                    <a:lnTo>
                      <a:pt x="570" y="2242"/>
                    </a:lnTo>
                    <a:lnTo>
                      <a:pt x="568" y="2238"/>
                    </a:lnTo>
                    <a:lnTo>
                      <a:pt x="566" y="2238"/>
                    </a:lnTo>
                    <a:lnTo>
                      <a:pt x="562" y="2236"/>
                    </a:lnTo>
                    <a:lnTo>
                      <a:pt x="562" y="2236"/>
                    </a:lnTo>
                    <a:lnTo>
                      <a:pt x="548" y="2236"/>
                    </a:lnTo>
                    <a:lnTo>
                      <a:pt x="534" y="2236"/>
                    </a:lnTo>
                    <a:lnTo>
                      <a:pt x="518" y="2232"/>
                    </a:lnTo>
                    <a:lnTo>
                      <a:pt x="512" y="2230"/>
                    </a:lnTo>
                    <a:lnTo>
                      <a:pt x="506" y="2226"/>
                    </a:lnTo>
                    <a:lnTo>
                      <a:pt x="506" y="2226"/>
                    </a:lnTo>
                    <a:lnTo>
                      <a:pt x="486" y="2210"/>
                    </a:lnTo>
                    <a:lnTo>
                      <a:pt x="474" y="2202"/>
                    </a:lnTo>
                    <a:lnTo>
                      <a:pt x="462" y="2194"/>
                    </a:lnTo>
                    <a:lnTo>
                      <a:pt x="462" y="2194"/>
                    </a:lnTo>
                    <a:lnTo>
                      <a:pt x="454" y="2190"/>
                    </a:lnTo>
                    <a:lnTo>
                      <a:pt x="452" y="2188"/>
                    </a:lnTo>
                    <a:lnTo>
                      <a:pt x="446" y="2178"/>
                    </a:lnTo>
                    <a:lnTo>
                      <a:pt x="446" y="2178"/>
                    </a:lnTo>
                    <a:lnTo>
                      <a:pt x="442" y="2172"/>
                    </a:lnTo>
                    <a:lnTo>
                      <a:pt x="438" y="2166"/>
                    </a:lnTo>
                    <a:lnTo>
                      <a:pt x="432" y="2152"/>
                    </a:lnTo>
                    <a:lnTo>
                      <a:pt x="428" y="2136"/>
                    </a:lnTo>
                    <a:lnTo>
                      <a:pt x="428" y="2136"/>
                    </a:lnTo>
                    <a:lnTo>
                      <a:pt x="430" y="2136"/>
                    </a:lnTo>
                    <a:lnTo>
                      <a:pt x="434" y="2136"/>
                    </a:lnTo>
                    <a:lnTo>
                      <a:pt x="436" y="2132"/>
                    </a:lnTo>
                    <a:lnTo>
                      <a:pt x="436" y="2132"/>
                    </a:lnTo>
                    <a:lnTo>
                      <a:pt x="434" y="2118"/>
                    </a:lnTo>
                    <a:lnTo>
                      <a:pt x="432" y="2112"/>
                    </a:lnTo>
                    <a:lnTo>
                      <a:pt x="432" y="2112"/>
                    </a:lnTo>
                    <a:lnTo>
                      <a:pt x="436" y="2104"/>
                    </a:lnTo>
                    <a:lnTo>
                      <a:pt x="446" y="2082"/>
                    </a:lnTo>
                    <a:lnTo>
                      <a:pt x="446" y="2082"/>
                    </a:lnTo>
                    <a:lnTo>
                      <a:pt x="452" y="2070"/>
                    </a:lnTo>
                    <a:lnTo>
                      <a:pt x="458" y="2064"/>
                    </a:lnTo>
                    <a:lnTo>
                      <a:pt x="466" y="2058"/>
                    </a:lnTo>
                    <a:lnTo>
                      <a:pt x="472" y="2052"/>
                    </a:lnTo>
                    <a:lnTo>
                      <a:pt x="472" y="2052"/>
                    </a:lnTo>
                    <a:lnTo>
                      <a:pt x="480" y="2044"/>
                    </a:lnTo>
                    <a:lnTo>
                      <a:pt x="488" y="2032"/>
                    </a:lnTo>
                    <a:lnTo>
                      <a:pt x="506" y="2000"/>
                    </a:lnTo>
                    <a:lnTo>
                      <a:pt x="506" y="2000"/>
                    </a:lnTo>
                    <a:lnTo>
                      <a:pt x="544" y="1938"/>
                    </a:lnTo>
                    <a:lnTo>
                      <a:pt x="590" y="1864"/>
                    </a:lnTo>
                    <a:lnTo>
                      <a:pt x="590" y="1864"/>
                    </a:lnTo>
                    <a:lnTo>
                      <a:pt x="648" y="1766"/>
                    </a:lnTo>
                    <a:lnTo>
                      <a:pt x="648" y="1766"/>
                    </a:lnTo>
                    <a:lnTo>
                      <a:pt x="676" y="1722"/>
                    </a:lnTo>
                    <a:lnTo>
                      <a:pt x="702" y="1688"/>
                    </a:lnTo>
                    <a:lnTo>
                      <a:pt x="702" y="1688"/>
                    </a:lnTo>
                    <a:lnTo>
                      <a:pt x="716" y="1668"/>
                    </a:lnTo>
                    <a:lnTo>
                      <a:pt x="734" y="1642"/>
                    </a:lnTo>
                    <a:lnTo>
                      <a:pt x="748" y="1616"/>
                    </a:lnTo>
                    <a:lnTo>
                      <a:pt x="754" y="1606"/>
                    </a:lnTo>
                    <a:lnTo>
                      <a:pt x="756" y="1596"/>
                    </a:lnTo>
                    <a:lnTo>
                      <a:pt x="756" y="1596"/>
                    </a:lnTo>
                    <a:lnTo>
                      <a:pt x="754" y="1584"/>
                    </a:lnTo>
                    <a:lnTo>
                      <a:pt x="750" y="1566"/>
                    </a:lnTo>
                    <a:lnTo>
                      <a:pt x="742" y="1526"/>
                    </a:lnTo>
                    <a:lnTo>
                      <a:pt x="722" y="1452"/>
                    </a:lnTo>
                    <a:lnTo>
                      <a:pt x="722" y="1452"/>
                    </a:lnTo>
                    <a:lnTo>
                      <a:pt x="714" y="1426"/>
                    </a:lnTo>
                    <a:lnTo>
                      <a:pt x="704" y="1398"/>
                    </a:lnTo>
                    <a:lnTo>
                      <a:pt x="686" y="1342"/>
                    </a:lnTo>
                    <a:lnTo>
                      <a:pt x="686" y="1342"/>
                    </a:lnTo>
                    <a:lnTo>
                      <a:pt x="678" y="1316"/>
                    </a:lnTo>
                    <a:lnTo>
                      <a:pt x="668" y="1294"/>
                    </a:lnTo>
                    <a:lnTo>
                      <a:pt x="658" y="1276"/>
                    </a:lnTo>
                    <a:lnTo>
                      <a:pt x="658" y="1276"/>
                    </a:lnTo>
                    <a:lnTo>
                      <a:pt x="664" y="1240"/>
                    </a:lnTo>
                    <a:lnTo>
                      <a:pt x="664" y="1240"/>
                    </a:lnTo>
                    <a:lnTo>
                      <a:pt x="664" y="1228"/>
                    </a:lnTo>
                    <a:lnTo>
                      <a:pt x="664" y="1218"/>
                    </a:lnTo>
                    <a:lnTo>
                      <a:pt x="662" y="1200"/>
                    </a:lnTo>
                    <a:lnTo>
                      <a:pt x="662" y="1200"/>
                    </a:lnTo>
                    <a:lnTo>
                      <a:pt x="662" y="1190"/>
                    </a:lnTo>
                    <a:lnTo>
                      <a:pt x="658" y="1180"/>
                    </a:lnTo>
                    <a:lnTo>
                      <a:pt x="650" y="1152"/>
                    </a:lnTo>
                    <a:lnTo>
                      <a:pt x="650" y="1152"/>
                    </a:lnTo>
                    <a:lnTo>
                      <a:pt x="630" y="1104"/>
                    </a:lnTo>
                    <a:lnTo>
                      <a:pt x="630" y="1104"/>
                    </a:lnTo>
                    <a:lnTo>
                      <a:pt x="618" y="1062"/>
                    </a:lnTo>
                    <a:lnTo>
                      <a:pt x="612" y="1044"/>
                    </a:lnTo>
                    <a:lnTo>
                      <a:pt x="604" y="1028"/>
                    </a:lnTo>
                    <a:lnTo>
                      <a:pt x="604" y="1028"/>
                    </a:lnTo>
                    <a:lnTo>
                      <a:pt x="590" y="998"/>
                    </a:lnTo>
                    <a:lnTo>
                      <a:pt x="582" y="984"/>
                    </a:lnTo>
                    <a:lnTo>
                      <a:pt x="588" y="964"/>
                    </a:lnTo>
                    <a:lnTo>
                      <a:pt x="580" y="958"/>
                    </a:lnTo>
                    <a:lnTo>
                      <a:pt x="580" y="958"/>
                    </a:lnTo>
                    <a:lnTo>
                      <a:pt x="582" y="956"/>
                    </a:lnTo>
                    <a:lnTo>
                      <a:pt x="584" y="952"/>
                    </a:lnTo>
                    <a:lnTo>
                      <a:pt x="584" y="948"/>
                    </a:lnTo>
                    <a:lnTo>
                      <a:pt x="584" y="948"/>
                    </a:lnTo>
                    <a:lnTo>
                      <a:pt x="586" y="932"/>
                    </a:lnTo>
                    <a:lnTo>
                      <a:pt x="586" y="932"/>
                    </a:lnTo>
                    <a:lnTo>
                      <a:pt x="592" y="936"/>
                    </a:lnTo>
                    <a:lnTo>
                      <a:pt x="600" y="938"/>
                    </a:lnTo>
                    <a:lnTo>
                      <a:pt x="610" y="940"/>
                    </a:lnTo>
                    <a:lnTo>
                      <a:pt x="610" y="940"/>
                    </a:lnTo>
                    <a:lnTo>
                      <a:pt x="614" y="940"/>
                    </a:lnTo>
                    <a:lnTo>
                      <a:pt x="618" y="938"/>
                    </a:lnTo>
                    <a:lnTo>
                      <a:pt x="624" y="932"/>
                    </a:lnTo>
                    <a:lnTo>
                      <a:pt x="630" y="922"/>
                    </a:lnTo>
                    <a:lnTo>
                      <a:pt x="648" y="924"/>
                    </a:lnTo>
                    <a:lnTo>
                      <a:pt x="648" y="924"/>
                    </a:lnTo>
                    <a:lnTo>
                      <a:pt x="648" y="926"/>
                    </a:lnTo>
                    <a:lnTo>
                      <a:pt x="652" y="930"/>
                    </a:lnTo>
                    <a:lnTo>
                      <a:pt x="656" y="930"/>
                    </a:lnTo>
                    <a:lnTo>
                      <a:pt x="656" y="930"/>
                    </a:lnTo>
                    <a:lnTo>
                      <a:pt x="682" y="938"/>
                    </a:lnTo>
                    <a:lnTo>
                      <a:pt x="686" y="932"/>
                    </a:lnTo>
                    <a:lnTo>
                      <a:pt x="686" y="932"/>
                    </a:lnTo>
                    <a:lnTo>
                      <a:pt x="690" y="936"/>
                    </a:lnTo>
                    <a:lnTo>
                      <a:pt x="698" y="940"/>
                    </a:lnTo>
                    <a:lnTo>
                      <a:pt x="698" y="940"/>
                    </a:lnTo>
                    <a:lnTo>
                      <a:pt x="716" y="944"/>
                    </a:lnTo>
                    <a:lnTo>
                      <a:pt x="716" y="944"/>
                    </a:lnTo>
                    <a:lnTo>
                      <a:pt x="718" y="944"/>
                    </a:lnTo>
                    <a:lnTo>
                      <a:pt x="722" y="942"/>
                    </a:lnTo>
                    <a:lnTo>
                      <a:pt x="722" y="942"/>
                    </a:lnTo>
                    <a:lnTo>
                      <a:pt x="730" y="940"/>
                    </a:lnTo>
                    <a:lnTo>
                      <a:pt x="734" y="936"/>
                    </a:lnTo>
                    <a:lnTo>
                      <a:pt x="734" y="936"/>
                    </a:lnTo>
                    <a:lnTo>
                      <a:pt x="740" y="938"/>
                    </a:lnTo>
                    <a:lnTo>
                      <a:pt x="746" y="944"/>
                    </a:lnTo>
                    <a:lnTo>
                      <a:pt x="746" y="944"/>
                    </a:lnTo>
                    <a:lnTo>
                      <a:pt x="748" y="944"/>
                    </a:lnTo>
                    <a:lnTo>
                      <a:pt x="752" y="946"/>
                    </a:lnTo>
                    <a:lnTo>
                      <a:pt x="758" y="946"/>
                    </a:lnTo>
                    <a:lnTo>
                      <a:pt x="758" y="946"/>
                    </a:lnTo>
                    <a:lnTo>
                      <a:pt x="762" y="948"/>
                    </a:lnTo>
                    <a:lnTo>
                      <a:pt x="764" y="948"/>
                    </a:lnTo>
                    <a:lnTo>
                      <a:pt x="768" y="946"/>
                    </a:lnTo>
                    <a:lnTo>
                      <a:pt x="768" y="946"/>
                    </a:lnTo>
                    <a:lnTo>
                      <a:pt x="778" y="932"/>
                    </a:lnTo>
                    <a:lnTo>
                      <a:pt x="782" y="922"/>
                    </a:lnTo>
                    <a:lnTo>
                      <a:pt x="784" y="908"/>
                    </a:lnTo>
                    <a:lnTo>
                      <a:pt x="784" y="908"/>
                    </a:lnTo>
                    <a:lnTo>
                      <a:pt x="788" y="886"/>
                    </a:lnTo>
                    <a:lnTo>
                      <a:pt x="788" y="878"/>
                    </a:lnTo>
                    <a:lnTo>
                      <a:pt x="788" y="874"/>
                    </a:lnTo>
                    <a:lnTo>
                      <a:pt x="784" y="874"/>
                    </a:lnTo>
                    <a:lnTo>
                      <a:pt x="784" y="874"/>
                    </a:lnTo>
                    <a:close/>
                    <a:moveTo>
                      <a:pt x="270" y="894"/>
                    </a:moveTo>
                    <a:lnTo>
                      <a:pt x="270" y="894"/>
                    </a:lnTo>
                    <a:lnTo>
                      <a:pt x="264" y="916"/>
                    </a:lnTo>
                    <a:lnTo>
                      <a:pt x="258" y="936"/>
                    </a:lnTo>
                    <a:lnTo>
                      <a:pt x="258" y="936"/>
                    </a:lnTo>
                    <a:lnTo>
                      <a:pt x="256" y="940"/>
                    </a:lnTo>
                    <a:lnTo>
                      <a:pt x="254" y="944"/>
                    </a:lnTo>
                    <a:lnTo>
                      <a:pt x="248" y="948"/>
                    </a:lnTo>
                    <a:lnTo>
                      <a:pt x="238" y="952"/>
                    </a:lnTo>
                    <a:lnTo>
                      <a:pt x="238" y="952"/>
                    </a:lnTo>
                    <a:lnTo>
                      <a:pt x="240" y="942"/>
                    </a:lnTo>
                    <a:lnTo>
                      <a:pt x="240" y="916"/>
                    </a:lnTo>
                    <a:lnTo>
                      <a:pt x="240" y="916"/>
                    </a:lnTo>
                    <a:lnTo>
                      <a:pt x="238" y="904"/>
                    </a:lnTo>
                    <a:lnTo>
                      <a:pt x="234" y="896"/>
                    </a:lnTo>
                    <a:lnTo>
                      <a:pt x="228" y="892"/>
                    </a:lnTo>
                    <a:lnTo>
                      <a:pt x="218" y="888"/>
                    </a:lnTo>
                    <a:lnTo>
                      <a:pt x="218" y="888"/>
                    </a:lnTo>
                    <a:lnTo>
                      <a:pt x="206" y="886"/>
                    </a:lnTo>
                    <a:lnTo>
                      <a:pt x="190" y="886"/>
                    </a:lnTo>
                    <a:lnTo>
                      <a:pt x="190" y="886"/>
                    </a:lnTo>
                    <a:lnTo>
                      <a:pt x="190" y="884"/>
                    </a:lnTo>
                    <a:lnTo>
                      <a:pt x="190" y="884"/>
                    </a:lnTo>
                    <a:lnTo>
                      <a:pt x="190" y="870"/>
                    </a:lnTo>
                    <a:lnTo>
                      <a:pt x="194" y="854"/>
                    </a:lnTo>
                    <a:lnTo>
                      <a:pt x="194" y="854"/>
                    </a:lnTo>
                    <a:lnTo>
                      <a:pt x="202" y="854"/>
                    </a:lnTo>
                    <a:lnTo>
                      <a:pt x="212" y="854"/>
                    </a:lnTo>
                    <a:lnTo>
                      <a:pt x="212" y="854"/>
                    </a:lnTo>
                    <a:lnTo>
                      <a:pt x="214" y="844"/>
                    </a:lnTo>
                    <a:lnTo>
                      <a:pt x="218" y="834"/>
                    </a:lnTo>
                    <a:lnTo>
                      <a:pt x="218" y="834"/>
                    </a:lnTo>
                    <a:lnTo>
                      <a:pt x="210" y="832"/>
                    </a:lnTo>
                    <a:lnTo>
                      <a:pt x="210" y="832"/>
                    </a:lnTo>
                    <a:lnTo>
                      <a:pt x="232" y="728"/>
                    </a:lnTo>
                    <a:lnTo>
                      <a:pt x="244" y="676"/>
                    </a:lnTo>
                    <a:lnTo>
                      <a:pt x="258" y="626"/>
                    </a:lnTo>
                    <a:lnTo>
                      <a:pt x="258" y="626"/>
                    </a:lnTo>
                    <a:lnTo>
                      <a:pt x="258" y="628"/>
                    </a:lnTo>
                    <a:lnTo>
                      <a:pt x="258" y="628"/>
                    </a:lnTo>
                    <a:lnTo>
                      <a:pt x="264" y="646"/>
                    </a:lnTo>
                    <a:lnTo>
                      <a:pt x="266" y="656"/>
                    </a:lnTo>
                    <a:lnTo>
                      <a:pt x="268" y="674"/>
                    </a:lnTo>
                    <a:lnTo>
                      <a:pt x="268" y="674"/>
                    </a:lnTo>
                    <a:lnTo>
                      <a:pt x="270" y="708"/>
                    </a:lnTo>
                    <a:lnTo>
                      <a:pt x="272" y="738"/>
                    </a:lnTo>
                    <a:lnTo>
                      <a:pt x="272" y="738"/>
                    </a:lnTo>
                    <a:lnTo>
                      <a:pt x="274" y="760"/>
                    </a:lnTo>
                    <a:lnTo>
                      <a:pt x="270" y="780"/>
                    </a:lnTo>
                    <a:lnTo>
                      <a:pt x="270" y="780"/>
                    </a:lnTo>
                    <a:lnTo>
                      <a:pt x="266" y="800"/>
                    </a:lnTo>
                    <a:lnTo>
                      <a:pt x="264" y="810"/>
                    </a:lnTo>
                    <a:lnTo>
                      <a:pt x="266" y="826"/>
                    </a:lnTo>
                    <a:lnTo>
                      <a:pt x="266" y="826"/>
                    </a:lnTo>
                    <a:lnTo>
                      <a:pt x="270" y="852"/>
                    </a:lnTo>
                    <a:lnTo>
                      <a:pt x="272" y="860"/>
                    </a:lnTo>
                    <a:lnTo>
                      <a:pt x="274" y="868"/>
                    </a:lnTo>
                    <a:lnTo>
                      <a:pt x="274" y="868"/>
                    </a:lnTo>
                    <a:lnTo>
                      <a:pt x="276" y="874"/>
                    </a:lnTo>
                    <a:lnTo>
                      <a:pt x="276" y="878"/>
                    </a:lnTo>
                    <a:lnTo>
                      <a:pt x="270" y="894"/>
                    </a:lnTo>
                    <a:lnTo>
                      <a:pt x="270" y="894"/>
                    </a:lnTo>
                    <a:close/>
                    <a:moveTo>
                      <a:pt x="562" y="1584"/>
                    </a:moveTo>
                    <a:lnTo>
                      <a:pt x="562" y="1584"/>
                    </a:lnTo>
                    <a:lnTo>
                      <a:pt x="562" y="1586"/>
                    </a:lnTo>
                    <a:lnTo>
                      <a:pt x="562" y="1590"/>
                    </a:lnTo>
                    <a:lnTo>
                      <a:pt x="560" y="1592"/>
                    </a:lnTo>
                    <a:lnTo>
                      <a:pt x="562" y="1598"/>
                    </a:lnTo>
                    <a:lnTo>
                      <a:pt x="562" y="1598"/>
                    </a:lnTo>
                    <a:lnTo>
                      <a:pt x="564" y="1608"/>
                    </a:lnTo>
                    <a:lnTo>
                      <a:pt x="562" y="1610"/>
                    </a:lnTo>
                    <a:lnTo>
                      <a:pt x="560" y="1612"/>
                    </a:lnTo>
                    <a:lnTo>
                      <a:pt x="560" y="1612"/>
                    </a:lnTo>
                    <a:lnTo>
                      <a:pt x="558" y="1612"/>
                    </a:lnTo>
                    <a:lnTo>
                      <a:pt x="554" y="1610"/>
                    </a:lnTo>
                    <a:lnTo>
                      <a:pt x="548" y="1610"/>
                    </a:lnTo>
                    <a:lnTo>
                      <a:pt x="542" y="1610"/>
                    </a:lnTo>
                    <a:lnTo>
                      <a:pt x="542" y="1610"/>
                    </a:lnTo>
                    <a:lnTo>
                      <a:pt x="538" y="1614"/>
                    </a:lnTo>
                    <a:lnTo>
                      <a:pt x="536" y="1618"/>
                    </a:lnTo>
                    <a:lnTo>
                      <a:pt x="538" y="1630"/>
                    </a:lnTo>
                    <a:lnTo>
                      <a:pt x="538" y="1630"/>
                    </a:lnTo>
                    <a:lnTo>
                      <a:pt x="538" y="1634"/>
                    </a:lnTo>
                    <a:lnTo>
                      <a:pt x="534" y="1636"/>
                    </a:lnTo>
                    <a:lnTo>
                      <a:pt x="524" y="1642"/>
                    </a:lnTo>
                    <a:lnTo>
                      <a:pt x="524" y="1642"/>
                    </a:lnTo>
                    <a:lnTo>
                      <a:pt x="516" y="1648"/>
                    </a:lnTo>
                    <a:lnTo>
                      <a:pt x="500" y="1662"/>
                    </a:lnTo>
                    <a:lnTo>
                      <a:pt x="500" y="1662"/>
                    </a:lnTo>
                    <a:lnTo>
                      <a:pt x="484" y="1680"/>
                    </a:lnTo>
                    <a:lnTo>
                      <a:pt x="480" y="1688"/>
                    </a:lnTo>
                    <a:lnTo>
                      <a:pt x="480" y="1688"/>
                    </a:lnTo>
                    <a:lnTo>
                      <a:pt x="478" y="1676"/>
                    </a:lnTo>
                    <a:lnTo>
                      <a:pt x="480" y="1668"/>
                    </a:lnTo>
                    <a:lnTo>
                      <a:pt x="482" y="1660"/>
                    </a:lnTo>
                    <a:lnTo>
                      <a:pt x="482" y="1660"/>
                    </a:lnTo>
                    <a:lnTo>
                      <a:pt x="488" y="1646"/>
                    </a:lnTo>
                    <a:lnTo>
                      <a:pt x="496" y="1626"/>
                    </a:lnTo>
                    <a:lnTo>
                      <a:pt x="496" y="1626"/>
                    </a:lnTo>
                    <a:lnTo>
                      <a:pt x="498" y="1616"/>
                    </a:lnTo>
                    <a:lnTo>
                      <a:pt x="498" y="1606"/>
                    </a:lnTo>
                    <a:lnTo>
                      <a:pt x="498" y="1596"/>
                    </a:lnTo>
                    <a:lnTo>
                      <a:pt x="500" y="1580"/>
                    </a:lnTo>
                    <a:lnTo>
                      <a:pt x="500" y="1580"/>
                    </a:lnTo>
                    <a:lnTo>
                      <a:pt x="502" y="1548"/>
                    </a:lnTo>
                    <a:lnTo>
                      <a:pt x="504" y="1514"/>
                    </a:lnTo>
                    <a:lnTo>
                      <a:pt x="504" y="1514"/>
                    </a:lnTo>
                    <a:lnTo>
                      <a:pt x="514" y="1454"/>
                    </a:lnTo>
                    <a:lnTo>
                      <a:pt x="514" y="1454"/>
                    </a:lnTo>
                    <a:lnTo>
                      <a:pt x="518" y="1464"/>
                    </a:lnTo>
                    <a:lnTo>
                      <a:pt x="522" y="1474"/>
                    </a:lnTo>
                    <a:lnTo>
                      <a:pt x="526" y="1486"/>
                    </a:lnTo>
                    <a:lnTo>
                      <a:pt x="526" y="1486"/>
                    </a:lnTo>
                    <a:lnTo>
                      <a:pt x="528" y="1496"/>
                    </a:lnTo>
                    <a:lnTo>
                      <a:pt x="532" y="1502"/>
                    </a:lnTo>
                    <a:lnTo>
                      <a:pt x="536" y="1506"/>
                    </a:lnTo>
                    <a:lnTo>
                      <a:pt x="540" y="1510"/>
                    </a:lnTo>
                    <a:lnTo>
                      <a:pt x="540" y="1510"/>
                    </a:lnTo>
                    <a:lnTo>
                      <a:pt x="544" y="1522"/>
                    </a:lnTo>
                    <a:lnTo>
                      <a:pt x="548" y="1526"/>
                    </a:lnTo>
                    <a:lnTo>
                      <a:pt x="552" y="1530"/>
                    </a:lnTo>
                    <a:lnTo>
                      <a:pt x="552" y="1530"/>
                    </a:lnTo>
                    <a:lnTo>
                      <a:pt x="556" y="1532"/>
                    </a:lnTo>
                    <a:lnTo>
                      <a:pt x="558" y="1538"/>
                    </a:lnTo>
                    <a:lnTo>
                      <a:pt x="562" y="1552"/>
                    </a:lnTo>
                    <a:lnTo>
                      <a:pt x="562" y="1552"/>
                    </a:lnTo>
                    <a:lnTo>
                      <a:pt x="564" y="1562"/>
                    </a:lnTo>
                    <a:lnTo>
                      <a:pt x="564" y="1566"/>
                    </a:lnTo>
                    <a:lnTo>
                      <a:pt x="560" y="1568"/>
                    </a:lnTo>
                    <a:lnTo>
                      <a:pt x="560" y="1568"/>
                    </a:lnTo>
                    <a:lnTo>
                      <a:pt x="558" y="1570"/>
                    </a:lnTo>
                    <a:lnTo>
                      <a:pt x="556" y="1570"/>
                    </a:lnTo>
                    <a:lnTo>
                      <a:pt x="558" y="1576"/>
                    </a:lnTo>
                    <a:lnTo>
                      <a:pt x="562" y="1584"/>
                    </a:lnTo>
                    <a:lnTo>
                      <a:pt x="562" y="1584"/>
                    </a:lnTo>
                    <a:close/>
                    <a:moveTo>
                      <a:pt x="584" y="792"/>
                    </a:moveTo>
                    <a:lnTo>
                      <a:pt x="584" y="792"/>
                    </a:lnTo>
                    <a:lnTo>
                      <a:pt x="580" y="794"/>
                    </a:lnTo>
                    <a:lnTo>
                      <a:pt x="574" y="798"/>
                    </a:lnTo>
                    <a:lnTo>
                      <a:pt x="570" y="804"/>
                    </a:lnTo>
                    <a:lnTo>
                      <a:pt x="570" y="804"/>
                    </a:lnTo>
                    <a:lnTo>
                      <a:pt x="564" y="816"/>
                    </a:lnTo>
                    <a:lnTo>
                      <a:pt x="562" y="830"/>
                    </a:lnTo>
                    <a:lnTo>
                      <a:pt x="562" y="830"/>
                    </a:lnTo>
                    <a:lnTo>
                      <a:pt x="558" y="842"/>
                    </a:lnTo>
                    <a:lnTo>
                      <a:pt x="556" y="846"/>
                    </a:lnTo>
                    <a:lnTo>
                      <a:pt x="556" y="846"/>
                    </a:lnTo>
                    <a:lnTo>
                      <a:pt x="548" y="830"/>
                    </a:lnTo>
                    <a:lnTo>
                      <a:pt x="548" y="830"/>
                    </a:lnTo>
                    <a:lnTo>
                      <a:pt x="540" y="804"/>
                    </a:lnTo>
                    <a:lnTo>
                      <a:pt x="540" y="804"/>
                    </a:lnTo>
                    <a:lnTo>
                      <a:pt x="544" y="800"/>
                    </a:lnTo>
                    <a:lnTo>
                      <a:pt x="546" y="794"/>
                    </a:lnTo>
                    <a:lnTo>
                      <a:pt x="546" y="786"/>
                    </a:lnTo>
                    <a:lnTo>
                      <a:pt x="546" y="786"/>
                    </a:lnTo>
                    <a:lnTo>
                      <a:pt x="546" y="782"/>
                    </a:lnTo>
                    <a:lnTo>
                      <a:pt x="542" y="778"/>
                    </a:lnTo>
                    <a:lnTo>
                      <a:pt x="540" y="772"/>
                    </a:lnTo>
                    <a:lnTo>
                      <a:pt x="538" y="764"/>
                    </a:lnTo>
                    <a:lnTo>
                      <a:pt x="538" y="764"/>
                    </a:lnTo>
                    <a:lnTo>
                      <a:pt x="536" y="750"/>
                    </a:lnTo>
                    <a:lnTo>
                      <a:pt x="536" y="746"/>
                    </a:lnTo>
                    <a:lnTo>
                      <a:pt x="538" y="738"/>
                    </a:lnTo>
                    <a:lnTo>
                      <a:pt x="538" y="738"/>
                    </a:lnTo>
                    <a:lnTo>
                      <a:pt x="542" y="724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50" y="720"/>
                    </a:lnTo>
                    <a:lnTo>
                      <a:pt x="558" y="712"/>
                    </a:lnTo>
                    <a:lnTo>
                      <a:pt x="558" y="712"/>
                    </a:lnTo>
                    <a:lnTo>
                      <a:pt x="564" y="706"/>
                    </a:lnTo>
                    <a:lnTo>
                      <a:pt x="570" y="700"/>
                    </a:lnTo>
                    <a:lnTo>
                      <a:pt x="574" y="694"/>
                    </a:lnTo>
                    <a:lnTo>
                      <a:pt x="574" y="694"/>
                    </a:lnTo>
                    <a:lnTo>
                      <a:pt x="580" y="722"/>
                    </a:lnTo>
                    <a:lnTo>
                      <a:pt x="580" y="722"/>
                    </a:lnTo>
                    <a:lnTo>
                      <a:pt x="584" y="734"/>
                    </a:lnTo>
                    <a:lnTo>
                      <a:pt x="588" y="744"/>
                    </a:lnTo>
                    <a:lnTo>
                      <a:pt x="588" y="744"/>
                    </a:lnTo>
                    <a:lnTo>
                      <a:pt x="598" y="784"/>
                    </a:lnTo>
                    <a:lnTo>
                      <a:pt x="584" y="792"/>
                    </a:lnTo>
                    <a:close/>
                    <a:moveTo>
                      <a:pt x="610" y="760"/>
                    </a:moveTo>
                    <a:lnTo>
                      <a:pt x="610" y="760"/>
                    </a:lnTo>
                    <a:lnTo>
                      <a:pt x="602" y="742"/>
                    </a:lnTo>
                    <a:lnTo>
                      <a:pt x="602" y="742"/>
                    </a:lnTo>
                    <a:lnTo>
                      <a:pt x="602" y="734"/>
                    </a:lnTo>
                    <a:lnTo>
                      <a:pt x="602" y="724"/>
                    </a:lnTo>
                    <a:lnTo>
                      <a:pt x="602" y="724"/>
                    </a:lnTo>
                    <a:lnTo>
                      <a:pt x="596" y="712"/>
                    </a:lnTo>
                    <a:lnTo>
                      <a:pt x="590" y="694"/>
                    </a:lnTo>
                    <a:lnTo>
                      <a:pt x="590" y="694"/>
                    </a:lnTo>
                    <a:lnTo>
                      <a:pt x="586" y="682"/>
                    </a:lnTo>
                    <a:lnTo>
                      <a:pt x="588" y="680"/>
                    </a:lnTo>
                    <a:lnTo>
                      <a:pt x="588" y="680"/>
                    </a:lnTo>
                    <a:lnTo>
                      <a:pt x="592" y="672"/>
                    </a:lnTo>
                    <a:lnTo>
                      <a:pt x="596" y="662"/>
                    </a:lnTo>
                    <a:lnTo>
                      <a:pt x="596" y="662"/>
                    </a:lnTo>
                    <a:lnTo>
                      <a:pt x="602" y="650"/>
                    </a:lnTo>
                    <a:lnTo>
                      <a:pt x="602" y="650"/>
                    </a:lnTo>
                    <a:lnTo>
                      <a:pt x="606" y="682"/>
                    </a:lnTo>
                    <a:lnTo>
                      <a:pt x="606" y="682"/>
                    </a:lnTo>
                    <a:lnTo>
                      <a:pt x="610" y="728"/>
                    </a:lnTo>
                    <a:lnTo>
                      <a:pt x="610" y="728"/>
                    </a:lnTo>
                    <a:lnTo>
                      <a:pt x="610" y="750"/>
                    </a:lnTo>
                    <a:lnTo>
                      <a:pt x="610" y="760"/>
                    </a:lnTo>
                    <a:lnTo>
                      <a:pt x="610" y="7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1356603" y="2814067"/>
                <a:ext cx="209061" cy="389250"/>
              </a:xfrm>
              <a:custGeom>
                <a:avLst/>
                <a:gdLst>
                  <a:gd name="T0" fmla="*/ 820 w 840"/>
                  <a:gd name="T1" fmla="*/ 680 h 1564"/>
                  <a:gd name="T2" fmla="*/ 754 w 840"/>
                  <a:gd name="T3" fmla="*/ 614 h 1564"/>
                  <a:gd name="T4" fmla="*/ 710 w 840"/>
                  <a:gd name="T5" fmla="*/ 550 h 1564"/>
                  <a:gd name="T6" fmla="*/ 662 w 840"/>
                  <a:gd name="T7" fmla="*/ 442 h 1564"/>
                  <a:gd name="T8" fmla="*/ 566 w 840"/>
                  <a:gd name="T9" fmla="*/ 340 h 1564"/>
                  <a:gd name="T10" fmla="*/ 528 w 840"/>
                  <a:gd name="T11" fmla="*/ 248 h 1564"/>
                  <a:gd name="T12" fmla="*/ 568 w 840"/>
                  <a:gd name="T13" fmla="*/ 204 h 1564"/>
                  <a:gd name="T14" fmla="*/ 578 w 840"/>
                  <a:gd name="T15" fmla="*/ 146 h 1564"/>
                  <a:gd name="T16" fmla="*/ 542 w 840"/>
                  <a:gd name="T17" fmla="*/ 44 h 1564"/>
                  <a:gd name="T18" fmla="*/ 494 w 840"/>
                  <a:gd name="T19" fmla="*/ 18 h 1564"/>
                  <a:gd name="T20" fmla="*/ 442 w 840"/>
                  <a:gd name="T21" fmla="*/ 2 h 1564"/>
                  <a:gd name="T22" fmla="*/ 402 w 840"/>
                  <a:gd name="T23" fmla="*/ 26 h 1564"/>
                  <a:gd name="T24" fmla="*/ 364 w 840"/>
                  <a:gd name="T25" fmla="*/ 68 h 1564"/>
                  <a:gd name="T26" fmla="*/ 294 w 840"/>
                  <a:gd name="T27" fmla="*/ 118 h 1564"/>
                  <a:gd name="T28" fmla="*/ 346 w 840"/>
                  <a:gd name="T29" fmla="*/ 140 h 1564"/>
                  <a:gd name="T30" fmla="*/ 352 w 840"/>
                  <a:gd name="T31" fmla="*/ 248 h 1564"/>
                  <a:gd name="T32" fmla="*/ 212 w 840"/>
                  <a:gd name="T33" fmla="*/ 334 h 1564"/>
                  <a:gd name="T34" fmla="*/ 172 w 840"/>
                  <a:gd name="T35" fmla="*/ 386 h 1564"/>
                  <a:gd name="T36" fmla="*/ 212 w 840"/>
                  <a:gd name="T37" fmla="*/ 444 h 1564"/>
                  <a:gd name="T38" fmla="*/ 264 w 840"/>
                  <a:gd name="T39" fmla="*/ 476 h 1564"/>
                  <a:gd name="T40" fmla="*/ 240 w 840"/>
                  <a:gd name="T41" fmla="*/ 638 h 1564"/>
                  <a:gd name="T42" fmla="*/ 178 w 840"/>
                  <a:gd name="T43" fmla="*/ 814 h 1564"/>
                  <a:gd name="T44" fmla="*/ 234 w 840"/>
                  <a:gd name="T45" fmla="*/ 880 h 1564"/>
                  <a:gd name="T46" fmla="*/ 246 w 840"/>
                  <a:gd name="T47" fmla="*/ 974 h 1564"/>
                  <a:gd name="T48" fmla="*/ 300 w 840"/>
                  <a:gd name="T49" fmla="*/ 1092 h 1564"/>
                  <a:gd name="T50" fmla="*/ 266 w 840"/>
                  <a:gd name="T51" fmla="*/ 1136 h 1564"/>
                  <a:gd name="T52" fmla="*/ 150 w 840"/>
                  <a:gd name="T53" fmla="*/ 1226 h 1564"/>
                  <a:gd name="T54" fmla="*/ 84 w 840"/>
                  <a:gd name="T55" fmla="*/ 1268 h 1564"/>
                  <a:gd name="T56" fmla="*/ 18 w 840"/>
                  <a:gd name="T57" fmla="*/ 1298 h 1564"/>
                  <a:gd name="T58" fmla="*/ 34 w 840"/>
                  <a:gd name="T59" fmla="*/ 1446 h 1564"/>
                  <a:gd name="T60" fmla="*/ 122 w 840"/>
                  <a:gd name="T61" fmla="*/ 1540 h 1564"/>
                  <a:gd name="T62" fmla="*/ 128 w 840"/>
                  <a:gd name="T63" fmla="*/ 1484 h 1564"/>
                  <a:gd name="T64" fmla="*/ 132 w 840"/>
                  <a:gd name="T65" fmla="*/ 1424 h 1564"/>
                  <a:gd name="T66" fmla="*/ 152 w 840"/>
                  <a:gd name="T67" fmla="*/ 1394 h 1564"/>
                  <a:gd name="T68" fmla="*/ 166 w 840"/>
                  <a:gd name="T69" fmla="*/ 1374 h 1564"/>
                  <a:gd name="T70" fmla="*/ 208 w 840"/>
                  <a:gd name="T71" fmla="*/ 1342 h 1564"/>
                  <a:gd name="T72" fmla="*/ 350 w 840"/>
                  <a:gd name="T73" fmla="*/ 1248 h 1564"/>
                  <a:gd name="T74" fmla="*/ 338 w 840"/>
                  <a:gd name="T75" fmla="*/ 1368 h 1564"/>
                  <a:gd name="T76" fmla="*/ 336 w 840"/>
                  <a:gd name="T77" fmla="*/ 1418 h 1564"/>
                  <a:gd name="T78" fmla="*/ 324 w 840"/>
                  <a:gd name="T79" fmla="*/ 1480 h 1564"/>
                  <a:gd name="T80" fmla="*/ 334 w 840"/>
                  <a:gd name="T81" fmla="*/ 1540 h 1564"/>
                  <a:gd name="T82" fmla="*/ 544 w 840"/>
                  <a:gd name="T83" fmla="*/ 1562 h 1564"/>
                  <a:gd name="T84" fmla="*/ 572 w 840"/>
                  <a:gd name="T85" fmla="*/ 1528 h 1564"/>
                  <a:gd name="T86" fmla="*/ 498 w 840"/>
                  <a:gd name="T87" fmla="*/ 1476 h 1564"/>
                  <a:gd name="T88" fmla="*/ 474 w 840"/>
                  <a:gd name="T89" fmla="*/ 1438 h 1564"/>
                  <a:gd name="T90" fmla="*/ 476 w 840"/>
                  <a:gd name="T91" fmla="*/ 1422 h 1564"/>
                  <a:gd name="T92" fmla="*/ 452 w 840"/>
                  <a:gd name="T93" fmla="*/ 1376 h 1564"/>
                  <a:gd name="T94" fmla="*/ 504 w 840"/>
                  <a:gd name="T95" fmla="*/ 1314 h 1564"/>
                  <a:gd name="T96" fmla="*/ 506 w 840"/>
                  <a:gd name="T97" fmla="*/ 1154 h 1564"/>
                  <a:gd name="T98" fmla="*/ 502 w 840"/>
                  <a:gd name="T99" fmla="*/ 982 h 1564"/>
                  <a:gd name="T100" fmla="*/ 496 w 840"/>
                  <a:gd name="T101" fmla="*/ 922 h 1564"/>
                  <a:gd name="T102" fmla="*/ 514 w 840"/>
                  <a:gd name="T103" fmla="*/ 876 h 1564"/>
                  <a:gd name="T104" fmla="*/ 546 w 840"/>
                  <a:gd name="T105" fmla="*/ 668 h 1564"/>
                  <a:gd name="T106" fmla="*/ 578 w 840"/>
                  <a:gd name="T107" fmla="*/ 592 h 1564"/>
                  <a:gd name="T108" fmla="*/ 642 w 840"/>
                  <a:gd name="T109" fmla="*/ 634 h 1564"/>
                  <a:gd name="T110" fmla="*/ 754 w 840"/>
                  <a:gd name="T111" fmla="*/ 680 h 1564"/>
                  <a:gd name="T112" fmla="*/ 786 w 840"/>
                  <a:gd name="T113" fmla="*/ 728 h 1564"/>
                  <a:gd name="T114" fmla="*/ 800 w 840"/>
                  <a:gd name="T115" fmla="*/ 748 h 1564"/>
                  <a:gd name="T116" fmla="*/ 796 w 840"/>
                  <a:gd name="T117" fmla="*/ 776 h 1564"/>
                  <a:gd name="T118" fmla="*/ 840 w 840"/>
                  <a:gd name="T119" fmla="*/ 754 h 1564"/>
                  <a:gd name="T120" fmla="*/ 354 w 840"/>
                  <a:gd name="T121" fmla="*/ 316 h 1564"/>
                  <a:gd name="T122" fmla="*/ 372 w 840"/>
                  <a:gd name="T123" fmla="*/ 304 h 1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0" h="1564">
                    <a:moveTo>
                      <a:pt x="840" y="736"/>
                    </a:moveTo>
                    <a:lnTo>
                      <a:pt x="840" y="736"/>
                    </a:lnTo>
                    <a:lnTo>
                      <a:pt x="838" y="726"/>
                    </a:lnTo>
                    <a:lnTo>
                      <a:pt x="836" y="714"/>
                    </a:lnTo>
                    <a:lnTo>
                      <a:pt x="836" y="714"/>
                    </a:lnTo>
                    <a:lnTo>
                      <a:pt x="838" y="704"/>
                    </a:lnTo>
                    <a:lnTo>
                      <a:pt x="836" y="700"/>
                    </a:lnTo>
                    <a:lnTo>
                      <a:pt x="834" y="696"/>
                    </a:lnTo>
                    <a:lnTo>
                      <a:pt x="834" y="696"/>
                    </a:lnTo>
                    <a:lnTo>
                      <a:pt x="820" y="680"/>
                    </a:lnTo>
                    <a:lnTo>
                      <a:pt x="820" y="680"/>
                    </a:lnTo>
                    <a:lnTo>
                      <a:pt x="810" y="672"/>
                    </a:lnTo>
                    <a:lnTo>
                      <a:pt x="800" y="664"/>
                    </a:lnTo>
                    <a:lnTo>
                      <a:pt x="800" y="664"/>
                    </a:lnTo>
                    <a:lnTo>
                      <a:pt x="792" y="654"/>
                    </a:lnTo>
                    <a:lnTo>
                      <a:pt x="788" y="648"/>
                    </a:lnTo>
                    <a:lnTo>
                      <a:pt x="782" y="644"/>
                    </a:lnTo>
                    <a:lnTo>
                      <a:pt x="782" y="644"/>
                    </a:lnTo>
                    <a:lnTo>
                      <a:pt x="768" y="630"/>
                    </a:lnTo>
                    <a:lnTo>
                      <a:pt x="754" y="614"/>
                    </a:lnTo>
                    <a:lnTo>
                      <a:pt x="754" y="614"/>
                    </a:lnTo>
                    <a:lnTo>
                      <a:pt x="736" y="592"/>
                    </a:lnTo>
                    <a:lnTo>
                      <a:pt x="724" y="576"/>
                    </a:lnTo>
                    <a:lnTo>
                      <a:pt x="724" y="576"/>
                    </a:lnTo>
                    <a:lnTo>
                      <a:pt x="728" y="576"/>
                    </a:lnTo>
                    <a:lnTo>
                      <a:pt x="730" y="576"/>
                    </a:lnTo>
                    <a:lnTo>
                      <a:pt x="730" y="574"/>
                    </a:lnTo>
                    <a:lnTo>
                      <a:pt x="730" y="574"/>
                    </a:lnTo>
                    <a:lnTo>
                      <a:pt x="710" y="550"/>
                    </a:lnTo>
                    <a:lnTo>
                      <a:pt x="710" y="550"/>
                    </a:lnTo>
                    <a:lnTo>
                      <a:pt x="708" y="548"/>
                    </a:lnTo>
                    <a:lnTo>
                      <a:pt x="706" y="542"/>
                    </a:lnTo>
                    <a:lnTo>
                      <a:pt x="704" y="530"/>
                    </a:lnTo>
                    <a:lnTo>
                      <a:pt x="704" y="530"/>
                    </a:lnTo>
                    <a:lnTo>
                      <a:pt x="694" y="510"/>
                    </a:lnTo>
                    <a:lnTo>
                      <a:pt x="682" y="486"/>
                    </a:lnTo>
                    <a:lnTo>
                      <a:pt x="682" y="486"/>
                    </a:lnTo>
                    <a:lnTo>
                      <a:pt x="672" y="462"/>
                    </a:lnTo>
                    <a:lnTo>
                      <a:pt x="668" y="450"/>
                    </a:lnTo>
                    <a:lnTo>
                      <a:pt x="662" y="442"/>
                    </a:lnTo>
                    <a:lnTo>
                      <a:pt x="662" y="442"/>
                    </a:lnTo>
                    <a:lnTo>
                      <a:pt x="648" y="428"/>
                    </a:lnTo>
                    <a:lnTo>
                      <a:pt x="632" y="410"/>
                    </a:lnTo>
                    <a:lnTo>
                      <a:pt x="632" y="410"/>
                    </a:lnTo>
                    <a:lnTo>
                      <a:pt x="608" y="382"/>
                    </a:lnTo>
                    <a:lnTo>
                      <a:pt x="608" y="382"/>
                    </a:lnTo>
                    <a:lnTo>
                      <a:pt x="594" y="364"/>
                    </a:lnTo>
                    <a:lnTo>
                      <a:pt x="580" y="348"/>
                    </a:lnTo>
                    <a:lnTo>
                      <a:pt x="580" y="348"/>
                    </a:lnTo>
                    <a:lnTo>
                      <a:pt x="566" y="340"/>
                    </a:lnTo>
                    <a:lnTo>
                      <a:pt x="548" y="330"/>
                    </a:lnTo>
                    <a:lnTo>
                      <a:pt x="548" y="330"/>
                    </a:lnTo>
                    <a:lnTo>
                      <a:pt x="536" y="324"/>
                    </a:lnTo>
                    <a:lnTo>
                      <a:pt x="526" y="318"/>
                    </a:lnTo>
                    <a:lnTo>
                      <a:pt x="526" y="318"/>
                    </a:lnTo>
                    <a:lnTo>
                      <a:pt x="510" y="304"/>
                    </a:lnTo>
                    <a:lnTo>
                      <a:pt x="510" y="304"/>
                    </a:lnTo>
                    <a:lnTo>
                      <a:pt x="520" y="278"/>
                    </a:lnTo>
                    <a:lnTo>
                      <a:pt x="520" y="278"/>
                    </a:lnTo>
                    <a:lnTo>
                      <a:pt x="528" y="248"/>
                    </a:lnTo>
                    <a:lnTo>
                      <a:pt x="528" y="248"/>
                    </a:lnTo>
                    <a:lnTo>
                      <a:pt x="540" y="244"/>
                    </a:lnTo>
                    <a:lnTo>
                      <a:pt x="540" y="244"/>
                    </a:lnTo>
                    <a:lnTo>
                      <a:pt x="548" y="240"/>
                    </a:lnTo>
                    <a:lnTo>
                      <a:pt x="554" y="234"/>
                    </a:lnTo>
                    <a:lnTo>
                      <a:pt x="558" y="228"/>
                    </a:lnTo>
                    <a:lnTo>
                      <a:pt x="558" y="228"/>
                    </a:lnTo>
                    <a:lnTo>
                      <a:pt x="564" y="214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70" y="194"/>
                    </a:lnTo>
                    <a:lnTo>
                      <a:pt x="568" y="188"/>
                    </a:lnTo>
                    <a:lnTo>
                      <a:pt x="568" y="188"/>
                    </a:lnTo>
                    <a:lnTo>
                      <a:pt x="564" y="182"/>
                    </a:lnTo>
                    <a:lnTo>
                      <a:pt x="564" y="182"/>
                    </a:lnTo>
                    <a:lnTo>
                      <a:pt x="568" y="180"/>
                    </a:lnTo>
                    <a:lnTo>
                      <a:pt x="572" y="176"/>
                    </a:lnTo>
                    <a:lnTo>
                      <a:pt x="574" y="172"/>
                    </a:lnTo>
                    <a:lnTo>
                      <a:pt x="574" y="172"/>
                    </a:lnTo>
                    <a:lnTo>
                      <a:pt x="578" y="146"/>
                    </a:lnTo>
                    <a:lnTo>
                      <a:pt x="580" y="128"/>
                    </a:lnTo>
                    <a:lnTo>
                      <a:pt x="580" y="114"/>
                    </a:lnTo>
                    <a:lnTo>
                      <a:pt x="580" y="114"/>
                    </a:lnTo>
                    <a:lnTo>
                      <a:pt x="574" y="84"/>
                    </a:lnTo>
                    <a:lnTo>
                      <a:pt x="568" y="70"/>
                    </a:lnTo>
                    <a:lnTo>
                      <a:pt x="566" y="66"/>
                    </a:lnTo>
                    <a:lnTo>
                      <a:pt x="562" y="62"/>
                    </a:lnTo>
                    <a:lnTo>
                      <a:pt x="562" y="62"/>
                    </a:lnTo>
                    <a:lnTo>
                      <a:pt x="550" y="52"/>
                    </a:lnTo>
                    <a:lnTo>
                      <a:pt x="542" y="44"/>
                    </a:lnTo>
                    <a:lnTo>
                      <a:pt x="542" y="44"/>
                    </a:lnTo>
                    <a:lnTo>
                      <a:pt x="538" y="38"/>
                    </a:lnTo>
                    <a:lnTo>
                      <a:pt x="532" y="32"/>
                    </a:lnTo>
                    <a:lnTo>
                      <a:pt x="532" y="32"/>
                    </a:lnTo>
                    <a:lnTo>
                      <a:pt x="526" y="28"/>
                    </a:lnTo>
                    <a:lnTo>
                      <a:pt x="518" y="26"/>
                    </a:lnTo>
                    <a:lnTo>
                      <a:pt x="510" y="24"/>
                    </a:lnTo>
                    <a:lnTo>
                      <a:pt x="502" y="20"/>
                    </a:lnTo>
                    <a:lnTo>
                      <a:pt x="502" y="20"/>
                    </a:lnTo>
                    <a:lnTo>
                      <a:pt x="494" y="18"/>
                    </a:lnTo>
                    <a:lnTo>
                      <a:pt x="490" y="16"/>
                    </a:lnTo>
                    <a:lnTo>
                      <a:pt x="484" y="14"/>
                    </a:lnTo>
                    <a:lnTo>
                      <a:pt x="484" y="14"/>
                    </a:lnTo>
                    <a:lnTo>
                      <a:pt x="480" y="10"/>
                    </a:lnTo>
                    <a:lnTo>
                      <a:pt x="476" y="6"/>
                    </a:lnTo>
                    <a:lnTo>
                      <a:pt x="470" y="4"/>
                    </a:lnTo>
                    <a:lnTo>
                      <a:pt x="470" y="4"/>
                    </a:lnTo>
                    <a:lnTo>
                      <a:pt x="464" y="2"/>
                    </a:lnTo>
                    <a:lnTo>
                      <a:pt x="452" y="0"/>
                    </a:lnTo>
                    <a:lnTo>
                      <a:pt x="442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26" y="10"/>
                    </a:lnTo>
                    <a:lnTo>
                      <a:pt x="422" y="14"/>
                    </a:lnTo>
                    <a:lnTo>
                      <a:pt x="416" y="16"/>
                    </a:lnTo>
                    <a:lnTo>
                      <a:pt x="416" y="16"/>
                    </a:lnTo>
                    <a:lnTo>
                      <a:pt x="412" y="18"/>
                    </a:lnTo>
                    <a:lnTo>
                      <a:pt x="408" y="22"/>
                    </a:lnTo>
                    <a:lnTo>
                      <a:pt x="406" y="24"/>
                    </a:lnTo>
                    <a:lnTo>
                      <a:pt x="402" y="26"/>
                    </a:lnTo>
                    <a:lnTo>
                      <a:pt x="402" y="26"/>
                    </a:lnTo>
                    <a:lnTo>
                      <a:pt x="394" y="30"/>
                    </a:lnTo>
                    <a:lnTo>
                      <a:pt x="388" y="32"/>
                    </a:lnTo>
                    <a:lnTo>
                      <a:pt x="382" y="36"/>
                    </a:lnTo>
                    <a:lnTo>
                      <a:pt x="382" y="36"/>
                    </a:lnTo>
                    <a:lnTo>
                      <a:pt x="372" y="44"/>
                    </a:lnTo>
                    <a:lnTo>
                      <a:pt x="368" y="50"/>
                    </a:lnTo>
                    <a:lnTo>
                      <a:pt x="366" y="56"/>
                    </a:lnTo>
                    <a:lnTo>
                      <a:pt x="366" y="56"/>
                    </a:lnTo>
                    <a:lnTo>
                      <a:pt x="364" y="68"/>
                    </a:lnTo>
                    <a:lnTo>
                      <a:pt x="362" y="72"/>
                    </a:lnTo>
                    <a:lnTo>
                      <a:pt x="354" y="78"/>
                    </a:lnTo>
                    <a:lnTo>
                      <a:pt x="354" y="78"/>
                    </a:lnTo>
                    <a:lnTo>
                      <a:pt x="346" y="82"/>
                    </a:lnTo>
                    <a:lnTo>
                      <a:pt x="324" y="92"/>
                    </a:lnTo>
                    <a:lnTo>
                      <a:pt x="324" y="92"/>
                    </a:lnTo>
                    <a:lnTo>
                      <a:pt x="312" y="98"/>
                    </a:lnTo>
                    <a:lnTo>
                      <a:pt x="300" y="106"/>
                    </a:lnTo>
                    <a:lnTo>
                      <a:pt x="294" y="114"/>
                    </a:lnTo>
                    <a:lnTo>
                      <a:pt x="294" y="118"/>
                    </a:lnTo>
                    <a:lnTo>
                      <a:pt x="296" y="120"/>
                    </a:lnTo>
                    <a:lnTo>
                      <a:pt x="296" y="120"/>
                    </a:lnTo>
                    <a:lnTo>
                      <a:pt x="308" y="122"/>
                    </a:lnTo>
                    <a:lnTo>
                      <a:pt x="322" y="122"/>
                    </a:lnTo>
                    <a:lnTo>
                      <a:pt x="340" y="120"/>
                    </a:lnTo>
                    <a:lnTo>
                      <a:pt x="340" y="120"/>
                    </a:lnTo>
                    <a:lnTo>
                      <a:pt x="342" y="126"/>
                    </a:lnTo>
                    <a:lnTo>
                      <a:pt x="346" y="132"/>
                    </a:lnTo>
                    <a:lnTo>
                      <a:pt x="346" y="140"/>
                    </a:lnTo>
                    <a:lnTo>
                      <a:pt x="346" y="140"/>
                    </a:lnTo>
                    <a:lnTo>
                      <a:pt x="346" y="156"/>
                    </a:lnTo>
                    <a:lnTo>
                      <a:pt x="348" y="168"/>
                    </a:lnTo>
                    <a:lnTo>
                      <a:pt x="348" y="168"/>
                    </a:lnTo>
                    <a:lnTo>
                      <a:pt x="348" y="182"/>
                    </a:lnTo>
                    <a:lnTo>
                      <a:pt x="348" y="204"/>
                    </a:lnTo>
                    <a:lnTo>
                      <a:pt x="348" y="204"/>
                    </a:lnTo>
                    <a:lnTo>
                      <a:pt x="348" y="218"/>
                    </a:lnTo>
                    <a:lnTo>
                      <a:pt x="350" y="232"/>
                    </a:lnTo>
                    <a:lnTo>
                      <a:pt x="352" y="248"/>
                    </a:lnTo>
                    <a:lnTo>
                      <a:pt x="352" y="248"/>
                    </a:lnTo>
                    <a:lnTo>
                      <a:pt x="344" y="254"/>
                    </a:lnTo>
                    <a:lnTo>
                      <a:pt x="328" y="264"/>
                    </a:lnTo>
                    <a:lnTo>
                      <a:pt x="328" y="264"/>
                    </a:lnTo>
                    <a:lnTo>
                      <a:pt x="296" y="286"/>
                    </a:lnTo>
                    <a:lnTo>
                      <a:pt x="256" y="310"/>
                    </a:lnTo>
                    <a:lnTo>
                      <a:pt x="256" y="310"/>
                    </a:lnTo>
                    <a:lnTo>
                      <a:pt x="230" y="324"/>
                    </a:lnTo>
                    <a:lnTo>
                      <a:pt x="220" y="330"/>
                    </a:lnTo>
                    <a:lnTo>
                      <a:pt x="212" y="334"/>
                    </a:lnTo>
                    <a:lnTo>
                      <a:pt x="212" y="334"/>
                    </a:lnTo>
                    <a:lnTo>
                      <a:pt x="200" y="336"/>
                    </a:lnTo>
                    <a:lnTo>
                      <a:pt x="196" y="338"/>
                    </a:lnTo>
                    <a:lnTo>
                      <a:pt x="192" y="344"/>
                    </a:lnTo>
                    <a:lnTo>
                      <a:pt x="192" y="344"/>
                    </a:lnTo>
                    <a:lnTo>
                      <a:pt x="190" y="356"/>
                    </a:lnTo>
                    <a:lnTo>
                      <a:pt x="188" y="362"/>
                    </a:lnTo>
                    <a:lnTo>
                      <a:pt x="184" y="368"/>
                    </a:lnTo>
                    <a:lnTo>
                      <a:pt x="184" y="368"/>
                    </a:lnTo>
                    <a:lnTo>
                      <a:pt x="178" y="376"/>
                    </a:lnTo>
                    <a:lnTo>
                      <a:pt x="172" y="386"/>
                    </a:lnTo>
                    <a:lnTo>
                      <a:pt x="170" y="396"/>
                    </a:lnTo>
                    <a:lnTo>
                      <a:pt x="172" y="402"/>
                    </a:lnTo>
                    <a:lnTo>
                      <a:pt x="172" y="406"/>
                    </a:lnTo>
                    <a:lnTo>
                      <a:pt x="172" y="406"/>
                    </a:lnTo>
                    <a:lnTo>
                      <a:pt x="180" y="424"/>
                    </a:lnTo>
                    <a:lnTo>
                      <a:pt x="186" y="432"/>
                    </a:lnTo>
                    <a:lnTo>
                      <a:pt x="192" y="438"/>
                    </a:lnTo>
                    <a:lnTo>
                      <a:pt x="192" y="438"/>
                    </a:lnTo>
                    <a:lnTo>
                      <a:pt x="202" y="442"/>
                    </a:lnTo>
                    <a:lnTo>
                      <a:pt x="212" y="444"/>
                    </a:lnTo>
                    <a:lnTo>
                      <a:pt x="232" y="446"/>
                    </a:lnTo>
                    <a:lnTo>
                      <a:pt x="232" y="446"/>
                    </a:lnTo>
                    <a:lnTo>
                      <a:pt x="240" y="446"/>
                    </a:lnTo>
                    <a:lnTo>
                      <a:pt x="244" y="446"/>
                    </a:lnTo>
                    <a:lnTo>
                      <a:pt x="248" y="450"/>
                    </a:lnTo>
                    <a:lnTo>
                      <a:pt x="254" y="454"/>
                    </a:lnTo>
                    <a:lnTo>
                      <a:pt x="254" y="454"/>
                    </a:lnTo>
                    <a:lnTo>
                      <a:pt x="258" y="462"/>
                    </a:lnTo>
                    <a:lnTo>
                      <a:pt x="262" y="470"/>
                    </a:lnTo>
                    <a:lnTo>
                      <a:pt x="264" y="476"/>
                    </a:lnTo>
                    <a:lnTo>
                      <a:pt x="268" y="482"/>
                    </a:lnTo>
                    <a:lnTo>
                      <a:pt x="268" y="482"/>
                    </a:lnTo>
                    <a:lnTo>
                      <a:pt x="274" y="486"/>
                    </a:lnTo>
                    <a:lnTo>
                      <a:pt x="278" y="492"/>
                    </a:lnTo>
                    <a:lnTo>
                      <a:pt x="280" y="500"/>
                    </a:lnTo>
                    <a:lnTo>
                      <a:pt x="278" y="510"/>
                    </a:lnTo>
                    <a:lnTo>
                      <a:pt x="278" y="510"/>
                    </a:lnTo>
                    <a:lnTo>
                      <a:pt x="262" y="568"/>
                    </a:lnTo>
                    <a:lnTo>
                      <a:pt x="250" y="608"/>
                    </a:lnTo>
                    <a:lnTo>
                      <a:pt x="240" y="638"/>
                    </a:lnTo>
                    <a:lnTo>
                      <a:pt x="240" y="638"/>
                    </a:lnTo>
                    <a:lnTo>
                      <a:pt x="226" y="680"/>
                    </a:lnTo>
                    <a:lnTo>
                      <a:pt x="208" y="722"/>
                    </a:lnTo>
                    <a:lnTo>
                      <a:pt x="208" y="722"/>
                    </a:lnTo>
                    <a:lnTo>
                      <a:pt x="200" y="744"/>
                    </a:lnTo>
                    <a:lnTo>
                      <a:pt x="192" y="766"/>
                    </a:lnTo>
                    <a:lnTo>
                      <a:pt x="180" y="800"/>
                    </a:lnTo>
                    <a:lnTo>
                      <a:pt x="180" y="800"/>
                    </a:lnTo>
                    <a:lnTo>
                      <a:pt x="178" y="810"/>
                    </a:lnTo>
                    <a:lnTo>
                      <a:pt x="178" y="814"/>
                    </a:lnTo>
                    <a:lnTo>
                      <a:pt x="182" y="818"/>
                    </a:lnTo>
                    <a:lnTo>
                      <a:pt x="192" y="824"/>
                    </a:lnTo>
                    <a:lnTo>
                      <a:pt x="192" y="824"/>
                    </a:lnTo>
                    <a:lnTo>
                      <a:pt x="230" y="842"/>
                    </a:lnTo>
                    <a:lnTo>
                      <a:pt x="230" y="842"/>
                    </a:lnTo>
                    <a:lnTo>
                      <a:pt x="232" y="846"/>
                    </a:lnTo>
                    <a:lnTo>
                      <a:pt x="234" y="852"/>
                    </a:lnTo>
                    <a:lnTo>
                      <a:pt x="234" y="862"/>
                    </a:lnTo>
                    <a:lnTo>
                      <a:pt x="234" y="862"/>
                    </a:lnTo>
                    <a:lnTo>
                      <a:pt x="234" y="880"/>
                    </a:lnTo>
                    <a:lnTo>
                      <a:pt x="232" y="886"/>
                    </a:lnTo>
                    <a:lnTo>
                      <a:pt x="230" y="894"/>
                    </a:lnTo>
                    <a:lnTo>
                      <a:pt x="230" y="894"/>
                    </a:lnTo>
                    <a:lnTo>
                      <a:pt x="228" y="900"/>
                    </a:lnTo>
                    <a:lnTo>
                      <a:pt x="226" y="908"/>
                    </a:lnTo>
                    <a:lnTo>
                      <a:pt x="228" y="918"/>
                    </a:lnTo>
                    <a:lnTo>
                      <a:pt x="232" y="932"/>
                    </a:lnTo>
                    <a:lnTo>
                      <a:pt x="232" y="932"/>
                    </a:lnTo>
                    <a:lnTo>
                      <a:pt x="240" y="962"/>
                    </a:lnTo>
                    <a:lnTo>
                      <a:pt x="246" y="974"/>
                    </a:lnTo>
                    <a:lnTo>
                      <a:pt x="254" y="988"/>
                    </a:lnTo>
                    <a:lnTo>
                      <a:pt x="254" y="988"/>
                    </a:lnTo>
                    <a:lnTo>
                      <a:pt x="272" y="1022"/>
                    </a:lnTo>
                    <a:lnTo>
                      <a:pt x="288" y="1052"/>
                    </a:lnTo>
                    <a:lnTo>
                      <a:pt x="288" y="1052"/>
                    </a:lnTo>
                    <a:lnTo>
                      <a:pt x="294" y="1066"/>
                    </a:lnTo>
                    <a:lnTo>
                      <a:pt x="302" y="1078"/>
                    </a:lnTo>
                    <a:lnTo>
                      <a:pt x="310" y="1090"/>
                    </a:lnTo>
                    <a:lnTo>
                      <a:pt x="310" y="1090"/>
                    </a:lnTo>
                    <a:lnTo>
                      <a:pt x="300" y="1092"/>
                    </a:lnTo>
                    <a:lnTo>
                      <a:pt x="290" y="1096"/>
                    </a:lnTo>
                    <a:lnTo>
                      <a:pt x="286" y="1100"/>
                    </a:lnTo>
                    <a:lnTo>
                      <a:pt x="284" y="1104"/>
                    </a:lnTo>
                    <a:lnTo>
                      <a:pt x="284" y="1104"/>
                    </a:lnTo>
                    <a:lnTo>
                      <a:pt x="280" y="1114"/>
                    </a:lnTo>
                    <a:lnTo>
                      <a:pt x="278" y="1122"/>
                    </a:lnTo>
                    <a:lnTo>
                      <a:pt x="276" y="1128"/>
                    </a:lnTo>
                    <a:lnTo>
                      <a:pt x="272" y="1132"/>
                    </a:lnTo>
                    <a:lnTo>
                      <a:pt x="272" y="1132"/>
                    </a:lnTo>
                    <a:lnTo>
                      <a:pt x="266" y="1136"/>
                    </a:lnTo>
                    <a:lnTo>
                      <a:pt x="260" y="1142"/>
                    </a:lnTo>
                    <a:lnTo>
                      <a:pt x="246" y="1158"/>
                    </a:lnTo>
                    <a:lnTo>
                      <a:pt x="246" y="1158"/>
                    </a:lnTo>
                    <a:lnTo>
                      <a:pt x="238" y="1166"/>
                    </a:lnTo>
                    <a:lnTo>
                      <a:pt x="230" y="1174"/>
                    </a:lnTo>
                    <a:lnTo>
                      <a:pt x="200" y="1192"/>
                    </a:lnTo>
                    <a:lnTo>
                      <a:pt x="200" y="1192"/>
                    </a:lnTo>
                    <a:lnTo>
                      <a:pt x="168" y="1210"/>
                    </a:lnTo>
                    <a:lnTo>
                      <a:pt x="158" y="1216"/>
                    </a:lnTo>
                    <a:lnTo>
                      <a:pt x="150" y="1226"/>
                    </a:lnTo>
                    <a:lnTo>
                      <a:pt x="150" y="1226"/>
                    </a:lnTo>
                    <a:lnTo>
                      <a:pt x="142" y="1238"/>
                    </a:lnTo>
                    <a:lnTo>
                      <a:pt x="136" y="1248"/>
                    </a:lnTo>
                    <a:lnTo>
                      <a:pt x="132" y="1256"/>
                    </a:lnTo>
                    <a:lnTo>
                      <a:pt x="128" y="1260"/>
                    </a:lnTo>
                    <a:lnTo>
                      <a:pt x="126" y="1262"/>
                    </a:lnTo>
                    <a:lnTo>
                      <a:pt x="126" y="1262"/>
                    </a:lnTo>
                    <a:lnTo>
                      <a:pt x="106" y="1266"/>
                    </a:lnTo>
                    <a:lnTo>
                      <a:pt x="84" y="1268"/>
                    </a:lnTo>
                    <a:lnTo>
                      <a:pt x="84" y="1268"/>
                    </a:lnTo>
                    <a:lnTo>
                      <a:pt x="74" y="1268"/>
                    </a:lnTo>
                    <a:lnTo>
                      <a:pt x="66" y="1270"/>
                    </a:lnTo>
                    <a:lnTo>
                      <a:pt x="60" y="1274"/>
                    </a:lnTo>
                    <a:lnTo>
                      <a:pt x="52" y="1278"/>
                    </a:lnTo>
                    <a:lnTo>
                      <a:pt x="52" y="1278"/>
                    </a:lnTo>
                    <a:lnTo>
                      <a:pt x="32" y="1294"/>
                    </a:lnTo>
                    <a:lnTo>
                      <a:pt x="32" y="1294"/>
                    </a:lnTo>
                    <a:lnTo>
                      <a:pt x="30" y="1296"/>
                    </a:lnTo>
                    <a:lnTo>
                      <a:pt x="18" y="1298"/>
                    </a:lnTo>
                    <a:lnTo>
                      <a:pt x="18" y="1298"/>
                    </a:lnTo>
                    <a:lnTo>
                      <a:pt x="10" y="1298"/>
                    </a:lnTo>
                    <a:lnTo>
                      <a:pt x="4" y="1302"/>
                    </a:lnTo>
                    <a:lnTo>
                      <a:pt x="2" y="1308"/>
                    </a:lnTo>
                    <a:lnTo>
                      <a:pt x="0" y="1316"/>
                    </a:lnTo>
                    <a:lnTo>
                      <a:pt x="0" y="1316"/>
                    </a:lnTo>
                    <a:lnTo>
                      <a:pt x="4" y="1332"/>
                    </a:lnTo>
                    <a:lnTo>
                      <a:pt x="12" y="1362"/>
                    </a:lnTo>
                    <a:lnTo>
                      <a:pt x="26" y="1422"/>
                    </a:lnTo>
                    <a:lnTo>
                      <a:pt x="26" y="1422"/>
                    </a:lnTo>
                    <a:lnTo>
                      <a:pt x="34" y="1446"/>
                    </a:lnTo>
                    <a:lnTo>
                      <a:pt x="44" y="1470"/>
                    </a:lnTo>
                    <a:lnTo>
                      <a:pt x="54" y="1490"/>
                    </a:lnTo>
                    <a:lnTo>
                      <a:pt x="66" y="1506"/>
                    </a:lnTo>
                    <a:lnTo>
                      <a:pt x="66" y="1506"/>
                    </a:lnTo>
                    <a:lnTo>
                      <a:pt x="80" y="1518"/>
                    </a:lnTo>
                    <a:lnTo>
                      <a:pt x="94" y="1528"/>
                    </a:lnTo>
                    <a:lnTo>
                      <a:pt x="110" y="1536"/>
                    </a:lnTo>
                    <a:lnTo>
                      <a:pt x="120" y="1540"/>
                    </a:lnTo>
                    <a:lnTo>
                      <a:pt x="120" y="1540"/>
                    </a:lnTo>
                    <a:lnTo>
                      <a:pt x="122" y="1540"/>
                    </a:lnTo>
                    <a:lnTo>
                      <a:pt x="126" y="1538"/>
                    </a:lnTo>
                    <a:lnTo>
                      <a:pt x="132" y="1534"/>
                    </a:lnTo>
                    <a:lnTo>
                      <a:pt x="138" y="1528"/>
                    </a:lnTo>
                    <a:lnTo>
                      <a:pt x="138" y="1528"/>
                    </a:lnTo>
                    <a:lnTo>
                      <a:pt x="140" y="1520"/>
                    </a:lnTo>
                    <a:lnTo>
                      <a:pt x="140" y="1510"/>
                    </a:lnTo>
                    <a:lnTo>
                      <a:pt x="138" y="1502"/>
                    </a:lnTo>
                    <a:lnTo>
                      <a:pt x="138" y="1502"/>
                    </a:lnTo>
                    <a:lnTo>
                      <a:pt x="134" y="1492"/>
                    </a:lnTo>
                    <a:lnTo>
                      <a:pt x="128" y="1484"/>
                    </a:lnTo>
                    <a:lnTo>
                      <a:pt x="122" y="1478"/>
                    </a:lnTo>
                    <a:lnTo>
                      <a:pt x="122" y="1478"/>
                    </a:lnTo>
                    <a:lnTo>
                      <a:pt x="124" y="1474"/>
                    </a:lnTo>
                    <a:lnTo>
                      <a:pt x="124" y="1466"/>
                    </a:lnTo>
                    <a:lnTo>
                      <a:pt x="124" y="1466"/>
                    </a:lnTo>
                    <a:lnTo>
                      <a:pt x="124" y="1450"/>
                    </a:lnTo>
                    <a:lnTo>
                      <a:pt x="126" y="1434"/>
                    </a:lnTo>
                    <a:lnTo>
                      <a:pt x="126" y="1434"/>
                    </a:lnTo>
                    <a:lnTo>
                      <a:pt x="128" y="1428"/>
                    </a:lnTo>
                    <a:lnTo>
                      <a:pt x="132" y="1424"/>
                    </a:lnTo>
                    <a:lnTo>
                      <a:pt x="136" y="1418"/>
                    </a:lnTo>
                    <a:lnTo>
                      <a:pt x="136" y="1412"/>
                    </a:lnTo>
                    <a:lnTo>
                      <a:pt x="136" y="1412"/>
                    </a:lnTo>
                    <a:lnTo>
                      <a:pt x="136" y="1408"/>
                    </a:lnTo>
                    <a:lnTo>
                      <a:pt x="136" y="1404"/>
                    </a:lnTo>
                    <a:lnTo>
                      <a:pt x="138" y="1400"/>
                    </a:lnTo>
                    <a:lnTo>
                      <a:pt x="138" y="1400"/>
                    </a:lnTo>
                    <a:lnTo>
                      <a:pt x="142" y="1398"/>
                    </a:lnTo>
                    <a:lnTo>
                      <a:pt x="148" y="1396"/>
                    </a:lnTo>
                    <a:lnTo>
                      <a:pt x="152" y="1394"/>
                    </a:lnTo>
                    <a:lnTo>
                      <a:pt x="152" y="1394"/>
                    </a:lnTo>
                    <a:lnTo>
                      <a:pt x="154" y="1390"/>
                    </a:lnTo>
                    <a:lnTo>
                      <a:pt x="154" y="1386"/>
                    </a:lnTo>
                    <a:lnTo>
                      <a:pt x="150" y="1376"/>
                    </a:lnTo>
                    <a:lnTo>
                      <a:pt x="150" y="1376"/>
                    </a:lnTo>
                    <a:lnTo>
                      <a:pt x="150" y="1370"/>
                    </a:lnTo>
                    <a:lnTo>
                      <a:pt x="152" y="1370"/>
                    </a:lnTo>
                    <a:lnTo>
                      <a:pt x="160" y="1372"/>
                    </a:lnTo>
                    <a:lnTo>
                      <a:pt x="160" y="1372"/>
                    </a:lnTo>
                    <a:lnTo>
                      <a:pt x="166" y="1374"/>
                    </a:lnTo>
                    <a:lnTo>
                      <a:pt x="174" y="1376"/>
                    </a:lnTo>
                    <a:lnTo>
                      <a:pt x="178" y="1376"/>
                    </a:lnTo>
                    <a:lnTo>
                      <a:pt x="182" y="1374"/>
                    </a:lnTo>
                    <a:lnTo>
                      <a:pt x="184" y="1372"/>
                    </a:lnTo>
                    <a:lnTo>
                      <a:pt x="184" y="1368"/>
                    </a:lnTo>
                    <a:lnTo>
                      <a:pt x="184" y="1368"/>
                    </a:lnTo>
                    <a:lnTo>
                      <a:pt x="186" y="1362"/>
                    </a:lnTo>
                    <a:lnTo>
                      <a:pt x="188" y="1358"/>
                    </a:lnTo>
                    <a:lnTo>
                      <a:pt x="196" y="1350"/>
                    </a:lnTo>
                    <a:lnTo>
                      <a:pt x="208" y="1342"/>
                    </a:lnTo>
                    <a:lnTo>
                      <a:pt x="220" y="1338"/>
                    </a:lnTo>
                    <a:lnTo>
                      <a:pt x="220" y="1338"/>
                    </a:lnTo>
                    <a:lnTo>
                      <a:pt x="260" y="1324"/>
                    </a:lnTo>
                    <a:lnTo>
                      <a:pt x="282" y="1312"/>
                    </a:lnTo>
                    <a:lnTo>
                      <a:pt x="302" y="1302"/>
                    </a:lnTo>
                    <a:lnTo>
                      <a:pt x="302" y="1302"/>
                    </a:lnTo>
                    <a:lnTo>
                      <a:pt x="316" y="1286"/>
                    </a:lnTo>
                    <a:lnTo>
                      <a:pt x="334" y="1268"/>
                    </a:lnTo>
                    <a:lnTo>
                      <a:pt x="350" y="1248"/>
                    </a:lnTo>
                    <a:lnTo>
                      <a:pt x="350" y="1248"/>
                    </a:lnTo>
                    <a:lnTo>
                      <a:pt x="354" y="1262"/>
                    </a:lnTo>
                    <a:lnTo>
                      <a:pt x="356" y="1292"/>
                    </a:lnTo>
                    <a:lnTo>
                      <a:pt x="356" y="1292"/>
                    </a:lnTo>
                    <a:lnTo>
                      <a:pt x="354" y="1322"/>
                    </a:lnTo>
                    <a:lnTo>
                      <a:pt x="354" y="1334"/>
                    </a:lnTo>
                    <a:lnTo>
                      <a:pt x="350" y="1342"/>
                    </a:lnTo>
                    <a:lnTo>
                      <a:pt x="350" y="1342"/>
                    </a:lnTo>
                    <a:lnTo>
                      <a:pt x="340" y="1358"/>
                    </a:lnTo>
                    <a:lnTo>
                      <a:pt x="338" y="1364"/>
                    </a:lnTo>
                    <a:lnTo>
                      <a:pt x="338" y="1368"/>
                    </a:lnTo>
                    <a:lnTo>
                      <a:pt x="338" y="1372"/>
                    </a:lnTo>
                    <a:lnTo>
                      <a:pt x="338" y="1372"/>
                    </a:lnTo>
                    <a:lnTo>
                      <a:pt x="342" y="1378"/>
                    </a:lnTo>
                    <a:lnTo>
                      <a:pt x="342" y="1384"/>
                    </a:lnTo>
                    <a:lnTo>
                      <a:pt x="340" y="1388"/>
                    </a:lnTo>
                    <a:lnTo>
                      <a:pt x="338" y="1394"/>
                    </a:lnTo>
                    <a:lnTo>
                      <a:pt x="338" y="1394"/>
                    </a:lnTo>
                    <a:lnTo>
                      <a:pt x="334" y="1400"/>
                    </a:lnTo>
                    <a:lnTo>
                      <a:pt x="334" y="1404"/>
                    </a:lnTo>
                    <a:lnTo>
                      <a:pt x="336" y="1418"/>
                    </a:lnTo>
                    <a:lnTo>
                      <a:pt x="336" y="1418"/>
                    </a:lnTo>
                    <a:lnTo>
                      <a:pt x="338" y="1424"/>
                    </a:lnTo>
                    <a:lnTo>
                      <a:pt x="338" y="1430"/>
                    </a:lnTo>
                    <a:lnTo>
                      <a:pt x="336" y="1436"/>
                    </a:lnTo>
                    <a:lnTo>
                      <a:pt x="332" y="1444"/>
                    </a:lnTo>
                    <a:lnTo>
                      <a:pt x="332" y="1444"/>
                    </a:lnTo>
                    <a:lnTo>
                      <a:pt x="326" y="1454"/>
                    </a:lnTo>
                    <a:lnTo>
                      <a:pt x="322" y="1464"/>
                    </a:lnTo>
                    <a:lnTo>
                      <a:pt x="322" y="1472"/>
                    </a:lnTo>
                    <a:lnTo>
                      <a:pt x="324" y="1480"/>
                    </a:lnTo>
                    <a:lnTo>
                      <a:pt x="324" y="1480"/>
                    </a:lnTo>
                    <a:lnTo>
                      <a:pt x="332" y="1490"/>
                    </a:lnTo>
                    <a:lnTo>
                      <a:pt x="334" y="1496"/>
                    </a:lnTo>
                    <a:lnTo>
                      <a:pt x="334" y="1502"/>
                    </a:lnTo>
                    <a:lnTo>
                      <a:pt x="334" y="1502"/>
                    </a:lnTo>
                    <a:lnTo>
                      <a:pt x="332" y="1510"/>
                    </a:lnTo>
                    <a:lnTo>
                      <a:pt x="330" y="1520"/>
                    </a:lnTo>
                    <a:lnTo>
                      <a:pt x="330" y="1532"/>
                    </a:lnTo>
                    <a:lnTo>
                      <a:pt x="332" y="1536"/>
                    </a:lnTo>
                    <a:lnTo>
                      <a:pt x="334" y="1540"/>
                    </a:lnTo>
                    <a:lnTo>
                      <a:pt x="334" y="1540"/>
                    </a:lnTo>
                    <a:lnTo>
                      <a:pt x="340" y="1542"/>
                    </a:lnTo>
                    <a:lnTo>
                      <a:pt x="350" y="1546"/>
                    </a:lnTo>
                    <a:lnTo>
                      <a:pt x="382" y="1554"/>
                    </a:lnTo>
                    <a:lnTo>
                      <a:pt x="418" y="1562"/>
                    </a:lnTo>
                    <a:lnTo>
                      <a:pt x="452" y="1564"/>
                    </a:lnTo>
                    <a:lnTo>
                      <a:pt x="452" y="1564"/>
                    </a:lnTo>
                    <a:lnTo>
                      <a:pt x="510" y="1564"/>
                    </a:lnTo>
                    <a:lnTo>
                      <a:pt x="534" y="1564"/>
                    </a:lnTo>
                    <a:lnTo>
                      <a:pt x="544" y="1562"/>
                    </a:lnTo>
                    <a:lnTo>
                      <a:pt x="552" y="1560"/>
                    </a:lnTo>
                    <a:lnTo>
                      <a:pt x="552" y="1560"/>
                    </a:lnTo>
                    <a:lnTo>
                      <a:pt x="562" y="1556"/>
                    </a:lnTo>
                    <a:lnTo>
                      <a:pt x="570" y="1552"/>
                    </a:lnTo>
                    <a:lnTo>
                      <a:pt x="576" y="1546"/>
                    </a:lnTo>
                    <a:lnTo>
                      <a:pt x="578" y="1542"/>
                    </a:lnTo>
                    <a:lnTo>
                      <a:pt x="578" y="1542"/>
                    </a:lnTo>
                    <a:lnTo>
                      <a:pt x="576" y="1536"/>
                    </a:lnTo>
                    <a:lnTo>
                      <a:pt x="576" y="1532"/>
                    </a:lnTo>
                    <a:lnTo>
                      <a:pt x="572" y="1528"/>
                    </a:lnTo>
                    <a:lnTo>
                      <a:pt x="572" y="1528"/>
                    </a:lnTo>
                    <a:lnTo>
                      <a:pt x="568" y="1524"/>
                    </a:lnTo>
                    <a:lnTo>
                      <a:pt x="562" y="1518"/>
                    </a:lnTo>
                    <a:lnTo>
                      <a:pt x="554" y="1512"/>
                    </a:lnTo>
                    <a:lnTo>
                      <a:pt x="554" y="1512"/>
                    </a:lnTo>
                    <a:lnTo>
                      <a:pt x="534" y="1502"/>
                    </a:lnTo>
                    <a:lnTo>
                      <a:pt x="520" y="1496"/>
                    </a:lnTo>
                    <a:lnTo>
                      <a:pt x="520" y="1496"/>
                    </a:lnTo>
                    <a:lnTo>
                      <a:pt x="506" y="1484"/>
                    </a:lnTo>
                    <a:lnTo>
                      <a:pt x="498" y="1476"/>
                    </a:lnTo>
                    <a:lnTo>
                      <a:pt x="490" y="1472"/>
                    </a:lnTo>
                    <a:lnTo>
                      <a:pt x="490" y="1472"/>
                    </a:lnTo>
                    <a:lnTo>
                      <a:pt x="490" y="1470"/>
                    </a:lnTo>
                    <a:lnTo>
                      <a:pt x="488" y="1466"/>
                    </a:lnTo>
                    <a:lnTo>
                      <a:pt x="484" y="1460"/>
                    </a:lnTo>
                    <a:lnTo>
                      <a:pt x="484" y="1460"/>
                    </a:lnTo>
                    <a:lnTo>
                      <a:pt x="472" y="1446"/>
                    </a:lnTo>
                    <a:lnTo>
                      <a:pt x="472" y="1446"/>
                    </a:lnTo>
                    <a:lnTo>
                      <a:pt x="472" y="1442"/>
                    </a:lnTo>
                    <a:lnTo>
                      <a:pt x="474" y="1438"/>
                    </a:lnTo>
                    <a:lnTo>
                      <a:pt x="472" y="1432"/>
                    </a:lnTo>
                    <a:lnTo>
                      <a:pt x="472" y="1432"/>
                    </a:lnTo>
                    <a:lnTo>
                      <a:pt x="470" y="1428"/>
                    </a:lnTo>
                    <a:lnTo>
                      <a:pt x="468" y="1424"/>
                    </a:lnTo>
                    <a:lnTo>
                      <a:pt x="464" y="1422"/>
                    </a:lnTo>
                    <a:lnTo>
                      <a:pt x="464" y="1422"/>
                    </a:lnTo>
                    <a:lnTo>
                      <a:pt x="466" y="1424"/>
                    </a:lnTo>
                    <a:lnTo>
                      <a:pt x="472" y="1424"/>
                    </a:lnTo>
                    <a:lnTo>
                      <a:pt x="474" y="1424"/>
                    </a:lnTo>
                    <a:lnTo>
                      <a:pt x="476" y="1422"/>
                    </a:lnTo>
                    <a:lnTo>
                      <a:pt x="476" y="1418"/>
                    </a:lnTo>
                    <a:lnTo>
                      <a:pt x="476" y="1412"/>
                    </a:lnTo>
                    <a:lnTo>
                      <a:pt x="476" y="1412"/>
                    </a:lnTo>
                    <a:lnTo>
                      <a:pt x="474" y="1402"/>
                    </a:lnTo>
                    <a:lnTo>
                      <a:pt x="470" y="1394"/>
                    </a:lnTo>
                    <a:lnTo>
                      <a:pt x="464" y="1390"/>
                    </a:lnTo>
                    <a:lnTo>
                      <a:pt x="458" y="1386"/>
                    </a:lnTo>
                    <a:lnTo>
                      <a:pt x="458" y="1386"/>
                    </a:lnTo>
                    <a:lnTo>
                      <a:pt x="454" y="1382"/>
                    </a:lnTo>
                    <a:lnTo>
                      <a:pt x="452" y="1376"/>
                    </a:lnTo>
                    <a:lnTo>
                      <a:pt x="456" y="1370"/>
                    </a:lnTo>
                    <a:lnTo>
                      <a:pt x="464" y="1362"/>
                    </a:lnTo>
                    <a:lnTo>
                      <a:pt x="464" y="1362"/>
                    </a:lnTo>
                    <a:lnTo>
                      <a:pt x="476" y="1356"/>
                    </a:lnTo>
                    <a:lnTo>
                      <a:pt x="486" y="1350"/>
                    </a:lnTo>
                    <a:lnTo>
                      <a:pt x="490" y="1344"/>
                    </a:lnTo>
                    <a:lnTo>
                      <a:pt x="496" y="1338"/>
                    </a:lnTo>
                    <a:lnTo>
                      <a:pt x="500" y="1328"/>
                    </a:lnTo>
                    <a:lnTo>
                      <a:pt x="504" y="1314"/>
                    </a:lnTo>
                    <a:lnTo>
                      <a:pt x="504" y="1314"/>
                    </a:lnTo>
                    <a:lnTo>
                      <a:pt x="508" y="1290"/>
                    </a:lnTo>
                    <a:lnTo>
                      <a:pt x="510" y="1276"/>
                    </a:lnTo>
                    <a:lnTo>
                      <a:pt x="510" y="1264"/>
                    </a:lnTo>
                    <a:lnTo>
                      <a:pt x="508" y="1250"/>
                    </a:lnTo>
                    <a:lnTo>
                      <a:pt x="508" y="1250"/>
                    </a:lnTo>
                    <a:lnTo>
                      <a:pt x="500" y="1222"/>
                    </a:lnTo>
                    <a:lnTo>
                      <a:pt x="498" y="1210"/>
                    </a:lnTo>
                    <a:lnTo>
                      <a:pt x="498" y="1198"/>
                    </a:lnTo>
                    <a:lnTo>
                      <a:pt x="498" y="1198"/>
                    </a:lnTo>
                    <a:lnTo>
                      <a:pt x="506" y="1154"/>
                    </a:lnTo>
                    <a:lnTo>
                      <a:pt x="512" y="1100"/>
                    </a:lnTo>
                    <a:lnTo>
                      <a:pt x="512" y="1100"/>
                    </a:lnTo>
                    <a:lnTo>
                      <a:pt x="512" y="1080"/>
                    </a:lnTo>
                    <a:lnTo>
                      <a:pt x="510" y="1064"/>
                    </a:lnTo>
                    <a:lnTo>
                      <a:pt x="506" y="1048"/>
                    </a:lnTo>
                    <a:lnTo>
                      <a:pt x="504" y="1028"/>
                    </a:lnTo>
                    <a:lnTo>
                      <a:pt x="504" y="1028"/>
                    </a:lnTo>
                    <a:lnTo>
                      <a:pt x="506" y="1008"/>
                    </a:lnTo>
                    <a:lnTo>
                      <a:pt x="504" y="994"/>
                    </a:lnTo>
                    <a:lnTo>
                      <a:pt x="502" y="982"/>
                    </a:lnTo>
                    <a:lnTo>
                      <a:pt x="498" y="974"/>
                    </a:lnTo>
                    <a:lnTo>
                      <a:pt x="498" y="974"/>
                    </a:lnTo>
                    <a:lnTo>
                      <a:pt x="482" y="956"/>
                    </a:lnTo>
                    <a:lnTo>
                      <a:pt x="482" y="956"/>
                    </a:lnTo>
                    <a:lnTo>
                      <a:pt x="484" y="958"/>
                    </a:lnTo>
                    <a:lnTo>
                      <a:pt x="486" y="958"/>
                    </a:lnTo>
                    <a:lnTo>
                      <a:pt x="490" y="952"/>
                    </a:lnTo>
                    <a:lnTo>
                      <a:pt x="494" y="942"/>
                    </a:lnTo>
                    <a:lnTo>
                      <a:pt x="494" y="942"/>
                    </a:lnTo>
                    <a:lnTo>
                      <a:pt x="496" y="922"/>
                    </a:lnTo>
                    <a:lnTo>
                      <a:pt x="496" y="900"/>
                    </a:lnTo>
                    <a:lnTo>
                      <a:pt x="494" y="878"/>
                    </a:lnTo>
                    <a:lnTo>
                      <a:pt x="494" y="878"/>
                    </a:lnTo>
                    <a:lnTo>
                      <a:pt x="500" y="886"/>
                    </a:lnTo>
                    <a:lnTo>
                      <a:pt x="504" y="890"/>
                    </a:lnTo>
                    <a:lnTo>
                      <a:pt x="506" y="890"/>
                    </a:lnTo>
                    <a:lnTo>
                      <a:pt x="510" y="890"/>
                    </a:lnTo>
                    <a:lnTo>
                      <a:pt x="510" y="890"/>
                    </a:lnTo>
                    <a:lnTo>
                      <a:pt x="514" y="884"/>
                    </a:lnTo>
                    <a:lnTo>
                      <a:pt x="514" y="876"/>
                    </a:lnTo>
                    <a:lnTo>
                      <a:pt x="518" y="844"/>
                    </a:lnTo>
                    <a:lnTo>
                      <a:pt x="518" y="844"/>
                    </a:lnTo>
                    <a:lnTo>
                      <a:pt x="520" y="806"/>
                    </a:lnTo>
                    <a:lnTo>
                      <a:pt x="522" y="784"/>
                    </a:lnTo>
                    <a:lnTo>
                      <a:pt x="526" y="754"/>
                    </a:lnTo>
                    <a:lnTo>
                      <a:pt x="526" y="754"/>
                    </a:lnTo>
                    <a:lnTo>
                      <a:pt x="532" y="726"/>
                    </a:lnTo>
                    <a:lnTo>
                      <a:pt x="538" y="702"/>
                    </a:lnTo>
                    <a:lnTo>
                      <a:pt x="544" y="684"/>
                    </a:lnTo>
                    <a:lnTo>
                      <a:pt x="546" y="668"/>
                    </a:lnTo>
                    <a:lnTo>
                      <a:pt x="546" y="668"/>
                    </a:lnTo>
                    <a:lnTo>
                      <a:pt x="550" y="640"/>
                    </a:lnTo>
                    <a:lnTo>
                      <a:pt x="554" y="610"/>
                    </a:lnTo>
                    <a:lnTo>
                      <a:pt x="554" y="610"/>
                    </a:lnTo>
                    <a:lnTo>
                      <a:pt x="564" y="562"/>
                    </a:lnTo>
                    <a:lnTo>
                      <a:pt x="564" y="562"/>
                    </a:lnTo>
                    <a:lnTo>
                      <a:pt x="564" y="566"/>
                    </a:lnTo>
                    <a:lnTo>
                      <a:pt x="566" y="572"/>
                    </a:lnTo>
                    <a:lnTo>
                      <a:pt x="570" y="582"/>
                    </a:lnTo>
                    <a:lnTo>
                      <a:pt x="578" y="592"/>
                    </a:lnTo>
                    <a:lnTo>
                      <a:pt x="578" y="592"/>
                    </a:lnTo>
                    <a:lnTo>
                      <a:pt x="596" y="612"/>
                    </a:lnTo>
                    <a:lnTo>
                      <a:pt x="604" y="618"/>
                    </a:lnTo>
                    <a:lnTo>
                      <a:pt x="612" y="622"/>
                    </a:lnTo>
                    <a:lnTo>
                      <a:pt x="612" y="622"/>
                    </a:lnTo>
                    <a:lnTo>
                      <a:pt x="626" y="630"/>
                    </a:lnTo>
                    <a:lnTo>
                      <a:pt x="630" y="634"/>
                    </a:lnTo>
                    <a:lnTo>
                      <a:pt x="636" y="636"/>
                    </a:lnTo>
                    <a:lnTo>
                      <a:pt x="636" y="636"/>
                    </a:lnTo>
                    <a:lnTo>
                      <a:pt x="642" y="634"/>
                    </a:lnTo>
                    <a:lnTo>
                      <a:pt x="650" y="630"/>
                    </a:lnTo>
                    <a:lnTo>
                      <a:pt x="656" y="622"/>
                    </a:lnTo>
                    <a:lnTo>
                      <a:pt x="656" y="622"/>
                    </a:lnTo>
                    <a:lnTo>
                      <a:pt x="670" y="632"/>
                    </a:lnTo>
                    <a:lnTo>
                      <a:pt x="686" y="642"/>
                    </a:lnTo>
                    <a:lnTo>
                      <a:pt x="706" y="652"/>
                    </a:lnTo>
                    <a:lnTo>
                      <a:pt x="706" y="652"/>
                    </a:lnTo>
                    <a:lnTo>
                      <a:pt x="726" y="662"/>
                    </a:lnTo>
                    <a:lnTo>
                      <a:pt x="740" y="670"/>
                    </a:lnTo>
                    <a:lnTo>
                      <a:pt x="754" y="680"/>
                    </a:lnTo>
                    <a:lnTo>
                      <a:pt x="754" y="680"/>
                    </a:lnTo>
                    <a:lnTo>
                      <a:pt x="754" y="686"/>
                    </a:lnTo>
                    <a:lnTo>
                      <a:pt x="758" y="692"/>
                    </a:lnTo>
                    <a:lnTo>
                      <a:pt x="762" y="700"/>
                    </a:lnTo>
                    <a:lnTo>
                      <a:pt x="762" y="700"/>
                    </a:lnTo>
                    <a:lnTo>
                      <a:pt x="774" y="712"/>
                    </a:lnTo>
                    <a:lnTo>
                      <a:pt x="780" y="722"/>
                    </a:lnTo>
                    <a:lnTo>
                      <a:pt x="780" y="722"/>
                    </a:lnTo>
                    <a:lnTo>
                      <a:pt x="782" y="726"/>
                    </a:lnTo>
                    <a:lnTo>
                      <a:pt x="786" y="728"/>
                    </a:lnTo>
                    <a:lnTo>
                      <a:pt x="790" y="730"/>
                    </a:lnTo>
                    <a:lnTo>
                      <a:pt x="790" y="730"/>
                    </a:lnTo>
                    <a:lnTo>
                      <a:pt x="796" y="728"/>
                    </a:lnTo>
                    <a:lnTo>
                      <a:pt x="796" y="728"/>
                    </a:lnTo>
                    <a:lnTo>
                      <a:pt x="794" y="732"/>
                    </a:lnTo>
                    <a:lnTo>
                      <a:pt x="794" y="736"/>
                    </a:lnTo>
                    <a:lnTo>
                      <a:pt x="794" y="740"/>
                    </a:lnTo>
                    <a:lnTo>
                      <a:pt x="794" y="740"/>
                    </a:lnTo>
                    <a:lnTo>
                      <a:pt x="796" y="746"/>
                    </a:lnTo>
                    <a:lnTo>
                      <a:pt x="800" y="748"/>
                    </a:lnTo>
                    <a:lnTo>
                      <a:pt x="800" y="748"/>
                    </a:lnTo>
                    <a:lnTo>
                      <a:pt x="796" y="750"/>
                    </a:lnTo>
                    <a:lnTo>
                      <a:pt x="792" y="758"/>
                    </a:lnTo>
                    <a:lnTo>
                      <a:pt x="792" y="758"/>
                    </a:lnTo>
                    <a:lnTo>
                      <a:pt x="792" y="764"/>
                    </a:lnTo>
                    <a:lnTo>
                      <a:pt x="794" y="768"/>
                    </a:lnTo>
                    <a:lnTo>
                      <a:pt x="794" y="768"/>
                    </a:lnTo>
                    <a:lnTo>
                      <a:pt x="796" y="770"/>
                    </a:lnTo>
                    <a:lnTo>
                      <a:pt x="796" y="774"/>
                    </a:lnTo>
                    <a:lnTo>
                      <a:pt x="796" y="776"/>
                    </a:lnTo>
                    <a:lnTo>
                      <a:pt x="798" y="778"/>
                    </a:lnTo>
                    <a:lnTo>
                      <a:pt x="798" y="778"/>
                    </a:lnTo>
                    <a:lnTo>
                      <a:pt x="802" y="780"/>
                    </a:lnTo>
                    <a:lnTo>
                      <a:pt x="806" y="778"/>
                    </a:lnTo>
                    <a:lnTo>
                      <a:pt x="814" y="776"/>
                    </a:lnTo>
                    <a:lnTo>
                      <a:pt x="814" y="776"/>
                    </a:lnTo>
                    <a:lnTo>
                      <a:pt x="820" y="772"/>
                    </a:lnTo>
                    <a:lnTo>
                      <a:pt x="826" y="768"/>
                    </a:lnTo>
                    <a:lnTo>
                      <a:pt x="826" y="768"/>
                    </a:lnTo>
                    <a:lnTo>
                      <a:pt x="840" y="754"/>
                    </a:lnTo>
                    <a:lnTo>
                      <a:pt x="840" y="754"/>
                    </a:lnTo>
                    <a:lnTo>
                      <a:pt x="840" y="746"/>
                    </a:lnTo>
                    <a:lnTo>
                      <a:pt x="840" y="736"/>
                    </a:lnTo>
                    <a:lnTo>
                      <a:pt x="840" y="736"/>
                    </a:lnTo>
                    <a:close/>
                    <a:moveTo>
                      <a:pt x="370" y="316"/>
                    </a:moveTo>
                    <a:lnTo>
                      <a:pt x="370" y="316"/>
                    </a:lnTo>
                    <a:lnTo>
                      <a:pt x="364" y="320"/>
                    </a:lnTo>
                    <a:lnTo>
                      <a:pt x="356" y="318"/>
                    </a:lnTo>
                    <a:lnTo>
                      <a:pt x="356" y="318"/>
                    </a:lnTo>
                    <a:lnTo>
                      <a:pt x="354" y="316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46" y="322"/>
                    </a:lnTo>
                    <a:lnTo>
                      <a:pt x="346" y="322"/>
                    </a:lnTo>
                    <a:lnTo>
                      <a:pt x="348" y="320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62" y="310"/>
                    </a:lnTo>
                    <a:lnTo>
                      <a:pt x="372" y="304"/>
                    </a:lnTo>
                    <a:lnTo>
                      <a:pt x="372" y="304"/>
                    </a:lnTo>
                    <a:lnTo>
                      <a:pt x="376" y="302"/>
                    </a:lnTo>
                    <a:lnTo>
                      <a:pt x="378" y="304"/>
                    </a:lnTo>
                    <a:lnTo>
                      <a:pt x="380" y="306"/>
                    </a:lnTo>
                    <a:lnTo>
                      <a:pt x="380" y="306"/>
                    </a:lnTo>
                    <a:lnTo>
                      <a:pt x="370" y="316"/>
                    </a:lnTo>
                    <a:lnTo>
                      <a:pt x="370" y="3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/>
              </a:p>
            </p:txBody>
          </p:sp>
        </p:grpSp>
      </p:grpSp>
      <p:cxnSp>
        <p:nvCxnSpPr>
          <p:cNvPr id="14" name="직선 연결선 13"/>
          <p:cNvCxnSpPr/>
          <p:nvPr/>
        </p:nvCxnSpPr>
        <p:spPr>
          <a:xfrm flipV="1">
            <a:off x="960664" y="2454123"/>
            <a:ext cx="10807351" cy="23371"/>
          </a:xfrm>
          <a:prstGeom prst="line">
            <a:avLst/>
          </a:prstGeom>
          <a:ln w="38100" cap="sq">
            <a:gradFill flip="none" rotWithShape="1">
              <a:gsLst>
                <a:gs pos="58000">
                  <a:srgbClr val="EC9609"/>
                </a:gs>
                <a:gs pos="21000">
                  <a:schemeClr val="accent1">
                    <a:lumMod val="5000"/>
                    <a:lumOff val="95000"/>
                    <a:alpha val="80000"/>
                  </a:schemeClr>
                </a:gs>
                <a:gs pos="82000">
                  <a:srgbClr val="C60023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AE2E5B-0023-47AC-A4FA-CB2F9AE87A58}"/>
              </a:ext>
            </a:extLst>
          </p:cNvPr>
          <p:cNvSpPr/>
          <p:nvPr/>
        </p:nvSpPr>
        <p:spPr>
          <a:xfrm>
            <a:off x="68536" y="65832"/>
            <a:ext cx="12072664" cy="6741368"/>
          </a:xfrm>
          <a:prstGeom prst="rect">
            <a:avLst/>
          </a:prstGeom>
          <a:noFill/>
          <a:ln w="38100">
            <a:solidFill>
              <a:srgbClr val="93C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sp>
        <p:nvSpPr>
          <p:cNvPr id="12" name="TextBox 11"/>
          <p:cNvSpPr txBox="1"/>
          <p:nvPr/>
        </p:nvSpPr>
        <p:spPr>
          <a:xfrm>
            <a:off x="5303912" y="2719999"/>
            <a:ext cx="6153983" cy="852260"/>
          </a:xfrm>
          <a:prstGeom prst="rect">
            <a:avLst/>
          </a:prstGeom>
          <a:noFill/>
        </p:spPr>
        <p:txBody>
          <a:bodyPr wrap="square" lIns="112498" tIns="56249" rIns="112498" bIns="56249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4000" spc="-148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Ⅲ. </a:t>
            </a:r>
            <a:r>
              <a:rPr lang="ko-KR" altLang="en-US" dirty="0" smtClean="0"/>
              <a:t>기업과 </a:t>
            </a:r>
            <a:r>
              <a:rPr lang="en-US" altLang="ko-KR" dirty="0" smtClean="0"/>
              <a:t>ESG </a:t>
            </a:r>
            <a:r>
              <a:rPr lang="ko-KR" altLang="en-US" dirty="0"/>
              <a:t>투자 동향</a:t>
            </a:r>
          </a:p>
        </p:txBody>
      </p:sp>
    </p:spTree>
    <p:extLst>
      <p:ext uri="{BB962C8B-B14F-4D97-AF65-F5344CB8AC3E}">
        <p14:creationId xmlns:p14="http://schemas.microsoft.com/office/powerpoint/2010/main" val="459591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 smtClean="0"/>
              <a:t>기업과 </a:t>
            </a:r>
            <a:r>
              <a:rPr lang="en-US" altLang="ko-KR" dirty="0"/>
              <a:t>ESG </a:t>
            </a:r>
            <a:r>
              <a:rPr lang="ko-KR" altLang="en-US" dirty="0"/>
              <a:t>투자 동향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104A5-59FA-2090-3036-9C242427C325}"/>
              </a:ext>
            </a:extLst>
          </p:cNvPr>
          <p:cNvSpPr txBox="1"/>
          <p:nvPr/>
        </p:nvSpPr>
        <p:spPr>
          <a:xfrm>
            <a:off x="767408" y="1412776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ESG 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투자 현황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2C18FA-E169-8429-7B7F-0B00E1DBA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916832"/>
            <a:ext cx="5184576" cy="38918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2B7B2F-D15B-9FAA-CBF9-7A6D78ABE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76872"/>
            <a:ext cx="5715000" cy="2886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75FEE4-899C-4689-C56F-F4A680965182}"/>
              </a:ext>
            </a:extLst>
          </p:cNvPr>
          <p:cNvSpPr txBox="1"/>
          <p:nvPr/>
        </p:nvSpPr>
        <p:spPr>
          <a:xfrm>
            <a:off x="623392" y="5895612"/>
            <a:ext cx="4608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</a:t>
            </a:r>
            <a:r>
              <a:rPr lang="ko-KR" altLang="en-US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전국 경제인 연합회</a:t>
            </a:r>
            <a:r>
              <a:rPr lang="en-US" altLang="ko-KR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2021 ESG</a:t>
            </a:r>
            <a:r>
              <a:rPr lang="ko-KR" altLang="en-US" sz="12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 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글로벌 투자동향 분석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p.1</a:t>
            </a:r>
            <a:endParaRPr lang="ko-KR" altLang="en-US" sz="12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DLaM Display" panose="020F05020202040302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BF69B-BC27-5CC4-E407-3E388997F021}"/>
              </a:ext>
            </a:extLst>
          </p:cNvPr>
          <p:cNvSpPr txBox="1"/>
          <p:nvPr/>
        </p:nvSpPr>
        <p:spPr>
          <a:xfrm>
            <a:off x="6096000" y="5895612"/>
            <a:ext cx="4464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</a:t>
            </a:r>
            <a:r>
              <a:rPr lang="ko-KR" altLang="en-US" sz="1200" b="1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박란희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 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chief editor,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 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&lt;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글로벌 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투자 동향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일문일답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&gt; </a:t>
            </a:r>
            <a:endParaRPr lang="ko-KR" altLang="en-US" sz="12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56129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 smtClean="0"/>
              <a:t>기업과 </a:t>
            </a:r>
            <a:r>
              <a:rPr lang="en-US" altLang="ko-KR" dirty="0"/>
              <a:t>ESG </a:t>
            </a:r>
            <a:r>
              <a:rPr lang="ko-KR" altLang="en-US" dirty="0"/>
              <a:t>투자 동향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104A5-59FA-2090-3036-9C242427C325}"/>
              </a:ext>
            </a:extLst>
          </p:cNvPr>
          <p:cNvSpPr txBox="1"/>
          <p:nvPr/>
        </p:nvSpPr>
        <p:spPr>
          <a:xfrm>
            <a:off x="767408" y="1412776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ESG 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투자의 비율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5FEE4-899C-4689-C56F-F4A680965182}"/>
              </a:ext>
            </a:extLst>
          </p:cNvPr>
          <p:cNvSpPr txBox="1"/>
          <p:nvPr/>
        </p:nvSpPr>
        <p:spPr>
          <a:xfrm>
            <a:off x="1595500" y="5916893"/>
            <a:ext cx="3888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KRX ESG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포털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&lt;ESG 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관련 책임투자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&gt;</a:t>
            </a:r>
            <a:endParaRPr lang="ko-KR" altLang="en-US" sz="12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DLaM Display" panose="020F0502020204030204" pitchFamily="2" charset="0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D728136B-C2A1-DE0B-D549-9B83E7E531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5" t="8954" r="19980" b="6230"/>
          <a:stretch/>
        </p:blipFill>
        <p:spPr>
          <a:xfrm>
            <a:off x="6528048" y="2526108"/>
            <a:ext cx="5184576" cy="284684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81EA4C15-0CC2-23C9-AFC7-E8BD4D159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8" t="3525" r="9836" b="34178"/>
          <a:stretch/>
        </p:blipFill>
        <p:spPr>
          <a:xfrm>
            <a:off x="695400" y="1988840"/>
            <a:ext cx="5688632" cy="392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2951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기업과 </a:t>
            </a:r>
            <a:r>
              <a:rPr lang="en-US" altLang="ko-KR" dirty="0"/>
              <a:t>ESG </a:t>
            </a:r>
            <a:r>
              <a:rPr lang="ko-KR" altLang="en-US" dirty="0"/>
              <a:t>투자 동향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104A5-59FA-2090-3036-9C242427C325}"/>
              </a:ext>
            </a:extLst>
          </p:cNvPr>
          <p:cNvSpPr txBox="1"/>
          <p:nvPr/>
        </p:nvSpPr>
        <p:spPr>
          <a:xfrm>
            <a:off x="767408" y="1412776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GSIA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가 제시한 지속가능투자 분류</a:t>
            </a:r>
          </a:p>
        </p:txBody>
      </p:sp>
      <p:sp>
        <p:nvSpPr>
          <p:cNvPr id="2" name="Oval 100">
            <a:extLst>
              <a:ext uri="{FF2B5EF4-FFF2-40B4-BE49-F238E27FC236}">
                <a16:creationId xmlns:a16="http://schemas.microsoft.com/office/drawing/2014/main" id="{DCB9B8CB-857D-9470-4094-EF40FD9E44E2}"/>
              </a:ext>
            </a:extLst>
          </p:cNvPr>
          <p:cNvSpPr/>
          <p:nvPr/>
        </p:nvSpPr>
        <p:spPr>
          <a:xfrm>
            <a:off x="6275350" y="3157442"/>
            <a:ext cx="693414" cy="693414"/>
          </a:xfrm>
          <a:prstGeom prst="ellipse">
            <a:avLst/>
          </a:prstGeom>
          <a:solidFill>
            <a:srgbClr val="008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Oval 101">
            <a:extLst>
              <a:ext uri="{FF2B5EF4-FFF2-40B4-BE49-F238E27FC236}">
                <a16:creationId xmlns:a16="http://schemas.microsoft.com/office/drawing/2014/main" id="{BBA2A10B-CAF6-90D0-A869-20103CC2CA5D}"/>
              </a:ext>
            </a:extLst>
          </p:cNvPr>
          <p:cNvSpPr/>
          <p:nvPr/>
        </p:nvSpPr>
        <p:spPr>
          <a:xfrm>
            <a:off x="4725660" y="3841001"/>
            <a:ext cx="693414" cy="693414"/>
          </a:xfrm>
          <a:prstGeom prst="ellipse">
            <a:avLst/>
          </a:prstGeom>
          <a:solidFill>
            <a:srgbClr val="008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6" name="Oval 102">
            <a:extLst>
              <a:ext uri="{FF2B5EF4-FFF2-40B4-BE49-F238E27FC236}">
                <a16:creationId xmlns:a16="http://schemas.microsoft.com/office/drawing/2014/main" id="{F883F453-1371-A769-B772-DF8530F975C0}"/>
              </a:ext>
            </a:extLst>
          </p:cNvPr>
          <p:cNvSpPr/>
          <p:nvPr/>
        </p:nvSpPr>
        <p:spPr>
          <a:xfrm>
            <a:off x="3175970" y="3157442"/>
            <a:ext cx="693414" cy="693414"/>
          </a:xfrm>
          <a:prstGeom prst="ellipse">
            <a:avLst/>
          </a:prstGeom>
          <a:solidFill>
            <a:srgbClr val="008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9" name="Oval 103">
            <a:extLst>
              <a:ext uri="{FF2B5EF4-FFF2-40B4-BE49-F238E27FC236}">
                <a16:creationId xmlns:a16="http://schemas.microsoft.com/office/drawing/2014/main" id="{48FE98C1-0DF2-0AA0-FD98-0066B08142F0}"/>
              </a:ext>
            </a:extLst>
          </p:cNvPr>
          <p:cNvSpPr/>
          <p:nvPr/>
        </p:nvSpPr>
        <p:spPr>
          <a:xfrm>
            <a:off x="1626280" y="3841001"/>
            <a:ext cx="693414" cy="693414"/>
          </a:xfrm>
          <a:prstGeom prst="ellipse">
            <a:avLst/>
          </a:prstGeom>
          <a:solidFill>
            <a:srgbClr val="008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0" name="Oval 104">
            <a:extLst>
              <a:ext uri="{FF2B5EF4-FFF2-40B4-BE49-F238E27FC236}">
                <a16:creationId xmlns:a16="http://schemas.microsoft.com/office/drawing/2014/main" id="{B4247B7B-8623-8D64-E886-F8F319F2E387}"/>
              </a:ext>
            </a:extLst>
          </p:cNvPr>
          <p:cNvSpPr/>
          <p:nvPr/>
        </p:nvSpPr>
        <p:spPr>
          <a:xfrm>
            <a:off x="7825040" y="3841001"/>
            <a:ext cx="693414" cy="693414"/>
          </a:xfrm>
          <a:prstGeom prst="ellipse">
            <a:avLst/>
          </a:prstGeom>
          <a:solidFill>
            <a:srgbClr val="008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pSp>
        <p:nvGrpSpPr>
          <p:cNvPr id="11" name="Group 110">
            <a:extLst>
              <a:ext uri="{FF2B5EF4-FFF2-40B4-BE49-F238E27FC236}">
                <a16:creationId xmlns:a16="http://schemas.microsoft.com/office/drawing/2014/main" id="{FFB80007-A897-98AF-3AE1-A98F9F230230}"/>
              </a:ext>
            </a:extLst>
          </p:cNvPr>
          <p:cNvGrpSpPr/>
          <p:nvPr/>
        </p:nvGrpSpPr>
        <p:grpSpPr>
          <a:xfrm>
            <a:off x="1031334" y="2060848"/>
            <a:ext cx="1879089" cy="1081987"/>
            <a:chOff x="611560" y="1877923"/>
            <a:chExt cx="1879089" cy="108198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501C0A-CF27-DF55-B4BC-2704146CCE1B}"/>
                </a:ext>
              </a:extLst>
            </p:cNvPr>
            <p:cNvSpPr txBox="1"/>
            <p:nvPr/>
          </p:nvSpPr>
          <p:spPr>
            <a:xfrm>
              <a:off x="611560" y="2498245"/>
              <a:ext cx="1873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 latinLnBrk="0"/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특정 기업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분야에 대한 투자를 제외하는 전략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2834B4-6C71-09A9-B619-4E126BAB6FED}"/>
                </a:ext>
              </a:extLst>
            </p:cNvPr>
            <p:cNvSpPr txBox="1"/>
            <p:nvPr/>
          </p:nvSpPr>
          <p:spPr>
            <a:xfrm>
              <a:off x="611560" y="1877923"/>
              <a:ext cx="187908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 latinLnBrk="0"/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투자 배제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endParaRPr>
            </a:p>
            <a:p>
              <a:pPr algn="ctr" defTabSz="914377" latinLnBrk="0"/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Negative/exclusionary screening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4" name="Group 114">
            <a:extLst>
              <a:ext uri="{FF2B5EF4-FFF2-40B4-BE49-F238E27FC236}">
                <a16:creationId xmlns:a16="http://schemas.microsoft.com/office/drawing/2014/main" id="{88ECB977-2795-ED88-F922-D5708B0DD6E6}"/>
              </a:ext>
            </a:extLst>
          </p:cNvPr>
          <p:cNvGrpSpPr/>
          <p:nvPr/>
        </p:nvGrpSpPr>
        <p:grpSpPr>
          <a:xfrm>
            <a:off x="2580642" y="4575248"/>
            <a:ext cx="1879471" cy="1385669"/>
            <a:chOff x="611178" y="1877923"/>
            <a:chExt cx="1879471" cy="138566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03D216-91B9-7BA2-3F96-D830C6CABBE5}"/>
                </a:ext>
              </a:extLst>
            </p:cNvPr>
            <p:cNvSpPr txBox="1"/>
            <p:nvPr/>
          </p:nvSpPr>
          <p:spPr>
            <a:xfrm>
              <a:off x="611178" y="2432595"/>
              <a:ext cx="18735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 latinLnBrk="0"/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특정 기준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(</a:t>
              </a:r>
              <a:r>
                <a:rPr lang="ko-KR" alt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베스트인클래스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국제기준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)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에 따라 해당하는 기업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분야를 선별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포트폴리오에 포함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F43110-7F54-6B05-3141-753B3639BB32}"/>
                </a:ext>
              </a:extLst>
            </p:cNvPr>
            <p:cNvSpPr txBox="1"/>
            <p:nvPr/>
          </p:nvSpPr>
          <p:spPr>
            <a:xfrm>
              <a:off x="611560" y="1877923"/>
              <a:ext cx="187908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 latinLnBrk="0"/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선별 투자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endParaRPr>
            </a:p>
            <a:p>
              <a:pPr algn="ctr" defTabSz="914377" latinLnBrk="0"/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Positive/best in class screening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7" name="Group 118">
            <a:extLst>
              <a:ext uri="{FF2B5EF4-FFF2-40B4-BE49-F238E27FC236}">
                <a16:creationId xmlns:a16="http://schemas.microsoft.com/office/drawing/2014/main" id="{DCBFE785-50A2-3B82-D44F-0F1654A44BD8}"/>
              </a:ext>
            </a:extLst>
          </p:cNvPr>
          <p:cNvGrpSpPr/>
          <p:nvPr/>
        </p:nvGrpSpPr>
        <p:grpSpPr>
          <a:xfrm>
            <a:off x="5680404" y="4575248"/>
            <a:ext cx="1896798" cy="1446040"/>
            <a:chOff x="611560" y="1877923"/>
            <a:chExt cx="1896798" cy="144604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92CFC3-FA28-4927-8288-9D33F1A0317C}"/>
                </a:ext>
              </a:extLst>
            </p:cNvPr>
            <p:cNvSpPr txBox="1"/>
            <p:nvPr/>
          </p:nvSpPr>
          <p:spPr>
            <a:xfrm>
              <a:off x="634839" y="2492966"/>
              <a:ext cx="18735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 latinLnBrk="0"/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청정에너지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, </a:t>
              </a:r>
              <a:r>
                <a:rPr lang="ko-KR" alt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그린테크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지속가능농업 등 지속가능성에 특화된 테마나 자산에 투자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0A8726-8679-7B91-F9A1-6A281361570E}"/>
                </a:ext>
              </a:extLst>
            </p:cNvPr>
            <p:cNvSpPr txBox="1"/>
            <p:nvPr/>
          </p:nvSpPr>
          <p:spPr>
            <a:xfrm>
              <a:off x="611560" y="1877923"/>
              <a:ext cx="187908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 latinLnBrk="0"/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지속가능 테마 투자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endParaRPr>
            </a:p>
            <a:p>
              <a:pPr algn="ctr" defTabSz="914377" latinLnBrk="0"/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Sustainability themed investing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0" name="Group 149">
            <a:extLst>
              <a:ext uri="{FF2B5EF4-FFF2-40B4-BE49-F238E27FC236}">
                <a16:creationId xmlns:a16="http://schemas.microsoft.com/office/drawing/2014/main" id="{3334F040-13EE-3157-3398-F1D8A8B086E3}"/>
              </a:ext>
            </a:extLst>
          </p:cNvPr>
          <p:cNvGrpSpPr/>
          <p:nvPr/>
        </p:nvGrpSpPr>
        <p:grpSpPr>
          <a:xfrm>
            <a:off x="4130714" y="2060848"/>
            <a:ext cx="1885274" cy="1083158"/>
            <a:chOff x="611560" y="1877923"/>
            <a:chExt cx="1885274" cy="108315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0274D4-E71C-3624-BD73-160C2EDB7534}"/>
                </a:ext>
              </a:extLst>
            </p:cNvPr>
            <p:cNvSpPr txBox="1"/>
            <p:nvPr/>
          </p:nvSpPr>
          <p:spPr>
            <a:xfrm>
              <a:off x="623315" y="2314750"/>
              <a:ext cx="1873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 latinLnBrk="0"/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국제기준이나 규범에 관련된 규제 수준에 따른 투자대상 기업 선택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1DFFCC-3554-F615-AE0A-1743EC06556F}"/>
                </a:ext>
              </a:extLst>
            </p:cNvPr>
            <p:cNvSpPr txBox="1"/>
            <p:nvPr/>
          </p:nvSpPr>
          <p:spPr>
            <a:xfrm>
              <a:off x="611560" y="1877923"/>
              <a:ext cx="187908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 latinLnBrk="0"/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규범기반 투자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endParaRPr>
            </a:p>
            <a:p>
              <a:pPr algn="ctr" defTabSz="914377" latinLnBrk="0"/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Norms-based screening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3" name="Group 153">
            <a:extLst>
              <a:ext uri="{FF2B5EF4-FFF2-40B4-BE49-F238E27FC236}">
                <a16:creationId xmlns:a16="http://schemas.microsoft.com/office/drawing/2014/main" id="{D72E6D13-A388-1E2A-F0EF-0F9DB30E8C8A}"/>
              </a:ext>
            </a:extLst>
          </p:cNvPr>
          <p:cNvGrpSpPr/>
          <p:nvPr/>
        </p:nvGrpSpPr>
        <p:grpSpPr>
          <a:xfrm>
            <a:off x="7230094" y="2060848"/>
            <a:ext cx="1891459" cy="1257705"/>
            <a:chOff x="611560" y="1877923"/>
            <a:chExt cx="1891459" cy="125770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927CD3-D156-ADF3-3F36-647969AAF0A3}"/>
                </a:ext>
              </a:extLst>
            </p:cNvPr>
            <p:cNvSpPr txBox="1"/>
            <p:nvPr/>
          </p:nvSpPr>
          <p:spPr>
            <a:xfrm>
              <a:off x="629500" y="2489297"/>
              <a:ext cx="1873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 latinLnBrk="0"/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사회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환경에 측정가능한 긍정적 영향을 추구하는 투자전략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4CAFCF-3DE0-C7B6-FE15-00E216B39EB5}"/>
                </a:ext>
              </a:extLst>
            </p:cNvPr>
            <p:cNvSpPr txBox="1"/>
            <p:nvPr/>
          </p:nvSpPr>
          <p:spPr>
            <a:xfrm>
              <a:off x="611560" y="1877923"/>
              <a:ext cx="187908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 latinLnBrk="0"/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임팩트</a:t>
              </a: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/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지역사회투자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endParaRPr>
            </a:p>
            <a:p>
              <a:pPr algn="ctr" defTabSz="914377" latinLnBrk="0"/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Impact/community investing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endParaRPr>
            </a:p>
          </p:txBody>
        </p:sp>
      </p:grpSp>
      <p:sp>
        <p:nvSpPr>
          <p:cNvPr id="26" name="Block Arc 92">
            <a:extLst>
              <a:ext uri="{FF2B5EF4-FFF2-40B4-BE49-F238E27FC236}">
                <a16:creationId xmlns:a16="http://schemas.microsoft.com/office/drawing/2014/main" id="{C07E5045-E706-91C0-1A69-EC77D04C73BD}"/>
              </a:ext>
            </a:extLst>
          </p:cNvPr>
          <p:cNvSpPr/>
          <p:nvPr/>
        </p:nvSpPr>
        <p:spPr>
          <a:xfrm>
            <a:off x="1093737" y="3275795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rgbClr val="008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7" name="Block Arc 157">
            <a:extLst>
              <a:ext uri="{FF2B5EF4-FFF2-40B4-BE49-F238E27FC236}">
                <a16:creationId xmlns:a16="http://schemas.microsoft.com/office/drawing/2014/main" id="{3DD150AE-60AC-0229-C54B-955E8BCF3679}"/>
              </a:ext>
            </a:extLst>
          </p:cNvPr>
          <p:cNvSpPr/>
          <p:nvPr/>
        </p:nvSpPr>
        <p:spPr>
          <a:xfrm rot="10800000">
            <a:off x="2624377" y="2492897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rgbClr val="008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8" name="Block Arc 158">
            <a:extLst>
              <a:ext uri="{FF2B5EF4-FFF2-40B4-BE49-F238E27FC236}">
                <a16:creationId xmlns:a16="http://schemas.microsoft.com/office/drawing/2014/main" id="{29A414DC-B4FE-BB4B-0C58-7610DB673F5D}"/>
              </a:ext>
            </a:extLst>
          </p:cNvPr>
          <p:cNvSpPr/>
          <p:nvPr/>
        </p:nvSpPr>
        <p:spPr>
          <a:xfrm>
            <a:off x="7216297" y="3275795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rgbClr val="008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9" name="Block Arc 159">
            <a:extLst>
              <a:ext uri="{FF2B5EF4-FFF2-40B4-BE49-F238E27FC236}">
                <a16:creationId xmlns:a16="http://schemas.microsoft.com/office/drawing/2014/main" id="{981ECB23-6E81-C7AD-8F70-DAC1233561B3}"/>
              </a:ext>
            </a:extLst>
          </p:cNvPr>
          <p:cNvSpPr/>
          <p:nvPr/>
        </p:nvSpPr>
        <p:spPr>
          <a:xfrm>
            <a:off x="4155017" y="3275795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rgbClr val="008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0" name="Block Arc 160">
            <a:extLst>
              <a:ext uri="{FF2B5EF4-FFF2-40B4-BE49-F238E27FC236}">
                <a16:creationId xmlns:a16="http://schemas.microsoft.com/office/drawing/2014/main" id="{6FA51987-B9C3-45AD-664C-F95E880F1A76}"/>
              </a:ext>
            </a:extLst>
          </p:cNvPr>
          <p:cNvSpPr/>
          <p:nvPr/>
        </p:nvSpPr>
        <p:spPr>
          <a:xfrm rot="10800000">
            <a:off x="5685657" y="2492897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rgbClr val="008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1" name="Oval 100">
            <a:extLst>
              <a:ext uri="{FF2B5EF4-FFF2-40B4-BE49-F238E27FC236}">
                <a16:creationId xmlns:a16="http://schemas.microsoft.com/office/drawing/2014/main" id="{0E415B95-6916-91FE-07AE-3E06632B7CCB}"/>
              </a:ext>
            </a:extLst>
          </p:cNvPr>
          <p:cNvSpPr/>
          <p:nvPr/>
        </p:nvSpPr>
        <p:spPr>
          <a:xfrm>
            <a:off x="9346859" y="3157442"/>
            <a:ext cx="693414" cy="693414"/>
          </a:xfrm>
          <a:prstGeom prst="ellipse">
            <a:avLst/>
          </a:prstGeom>
          <a:solidFill>
            <a:srgbClr val="008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pSp>
        <p:nvGrpSpPr>
          <p:cNvPr id="32" name="Group 118">
            <a:extLst>
              <a:ext uri="{FF2B5EF4-FFF2-40B4-BE49-F238E27FC236}">
                <a16:creationId xmlns:a16="http://schemas.microsoft.com/office/drawing/2014/main" id="{2F82195C-7550-B3E5-143B-E6DFD25C185E}"/>
              </a:ext>
            </a:extLst>
          </p:cNvPr>
          <p:cNvGrpSpPr/>
          <p:nvPr/>
        </p:nvGrpSpPr>
        <p:grpSpPr>
          <a:xfrm>
            <a:off x="8751913" y="4575248"/>
            <a:ext cx="1898320" cy="1297183"/>
            <a:chOff x="611560" y="1877923"/>
            <a:chExt cx="1898320" cy="129718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CC257F-6A95-B9BE-1150-14026647B492}"/>
                </a:ext>
              </a:extLst>
            </p:cNvPr>
            <p:cNvSpPr txBox="1"/>
            <p:nvPr/>
          </p:nvSpPr>
          <p:spPr>
            <a:xfrm>
              <a:off x="636361" y="2528775"/>
              <a:ext cx="1873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 latinLnBrk="0"/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기업의 이슈에 적극적으로 관련하고 의결권을 행사하는 투자전략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FC8BCC-8A99-33D0-1C2E-674C9D125D72}"/>
                </a:ext>
              </a:extLst>
            </p:cNvPr>
            <p:cNvSpPr txBox="1"/>
            <p:nvPr/>
          </p:nvSpPr>
          <p:spPr>
            <a:xfrm>
              <a:off x="611560" y="1877923"/>
              <a:ext cx="187908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 latinLnBrk="0"/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기업관여 및 주주활동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endParaRPr>
            </a:p>
            <a:p>
              <a:pPr algn="ctr" defTabSz="914377" latinLnBrk="0"/>
              <a:r>
                <a: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Arial" pitchFamily="34" charset="0"/>
                </a:rPr>
                <a:t>Corporate engagement and shareholder action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rial" pitchFamily="34" charset="0"/>
              </a:endParaRPr>
            </a:p>
          </p:txBody>
        </p:sp>
      </p:grpSp>
      <p:sp>
        <p:nvSpPr>
          <p:cNvPr id="35" name="Block Arc 160">
            <a:extLst>
              <a:ext uri="{FF2B5EF4-FFF2-40B4-BE49-F238E27FC236}">
                <a16:creationId xmlns:a16="http://schemas.microsoft.com/office/drawing/2014/main" id="{8EDA2B23-FA88-5EB8-F1E8-A7965EA854A3}"/>
              </a:ext>
            </a:extLst>
          </p:cNvPr>
          <p:cNvSpPr/>
          <p:nvPr/>
        </p:nvSpPr>
        <p:spPr>
          <a:xfrm rot="10800000">
            <a:off x="8757166" y="2492897"/>
            <a:ext cx="1834703" cy="1834703"/>
          </a:xfrm>
          <a:prstGeom prst="blockArc">
            <a:avLst>
              <a:gd name="adj1" fmla="val 12399071"/>
              <a:gd name="adj2" fmla="val 20021087"/>
              <a:gd name="adj3" fmla="val 6481"/>
            </a:avLst>
          </a:prstGeom>
          <a:solidFill>
            <a:srgbClr val="008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6" name="Rounded Rectangle 5">
            <a:extLst>
              <a:ext uri="{FF2B5EF4-FFF2-40B4-BE49-F238E27FC236}">
                <a16:creationId xmlns:a16="http://schemas.microsoft.com/office/drawing/2014/main" id="{7A5F17E8-C993-5F73-FDE8-E9E6D8EDC8E0}"/>
              </a:ext>
            </a:extLst>
          </p:cNvPr>
          <p:cNvSpPr/>
          <p:nvPr/>
        </p:nvSpPr>
        <p:spPr>
          <a:xfrm flipH="1">
            <a:off x="7996271" y="4046717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7" name="Teardrop 1">
            <a:extLst>
              <a:ext uri="{FF2B5EF4-FFF2-40B4-BE49-F238E27FC236}">
                <a16:creationId xmlns:a16="http://schemas.microsoft.com/office/drawing/2014/main" id="{FEAF7A3B-ED9D-6DC9-DE00-E67F7102D77A}"/>
              </a:ext>
            </a:extLst>
          </p:cNvPr>
          <p:cNvSpPr/>
          <p:nvPr/>
        </p:nvSpPr>
        <p:spPr>
          <a:xfrm rot="18805991">
            <a:off x="9510028" y="3312394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8" name="Rounded Rectangle 25">
            <a:extLst>
              <a:ext uri="{FF2B5EF4-FFF2-40B4-BE49-F238E27FC236}">
                <a16:creationId xmlns:a16="http://schemas.microsoft.com/office/drawing/2014/main" id="{4B707518-3A07-A494-3229-6D2D7D425A95}"/>
              </a:ext>
            </a:extLst>
          </p:cNvPr>
          <p:cNvSpPr/>
          <p:nvPr/>
        </p:nvSpPr>
        <p:spPr>
          <a:xfrm>
            <a:off x="1782322" y="4034775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9" name="Donut 39">
            <a:extLst>
              <a:ext uri="{FF2B5EF4-FFF2-40B4-BE49-F238E27FC236}">
                <a16:creationId xmlns:a16="http://schemas.microsoft.com/office/drawing/2014/main" id="{71D667C6-208B-BA8D-7AC6-6365F9D86D05}"/>
              </a:ext>
            </a:extLst>
          </p:cNvPr>
          <p:cNvSpPr/>
          <p:nvPr/>
        </p:nvSpPr>
        <p:spPr>
          <a:xfrm>
            <a:off x="3302841" y="3302324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0" name="Rectangle 36">
            <a:extLst>
              <a:ext uri="{FF2B5EF4-FFF2-40B4-BE49-F238E27FC236}">
                <a16:creationId xmlns:a16="http://schemas.microsoft.com/office/drawing/2014/main" id="{E8871808-E9FE-29B5-321C-731C250AB8CF}"/>
              </a:ext>
            </a:extLst>
          </p:cNvPr>
          <p:cNvSpPr/>
          <p:nvPr/>
        </p:nvSpPr>
        <p:spPr>
          <a:xfrm>
            <a:off x="6437627" y="3336119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1" name="Chord 15">
            <a:extLst>
              <a:ext uri="{FF2B5EF4-FFF2-40B4-BE49-F238E27FC236}">
                <a16:creationId xmlns:a16="http://schemas.microsoft.com/office/drawing/2014/main" id="{E23993A1-318C-FB79-FD03-BA046A5F7803}"/>
              </a:ext>
            </a:extLst>
          </p:cNvPr>
          <p:cNvSpPr/>
          <p:nvPr/>
        </p:nvSpPr>
        <p:spPr>
          <a:xfrm>
            <a:off x="4968260" y="3938248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9B4693-06EB-21DF-FC12-B3664A30E836}"/>
              </a:ext>
            </a:extLst>
          </p:cNvPr>
          <p:cNvSpPr txBox="1"/>
          <p:nvPr/>
        </p:nvSpPr>
        <p:spPr>
          <a:xfrm>
            <a:off x="1093737" y="6021288"/>
            <a:ext cx="3888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KRX ESG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포털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&lt;ESG 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관련 책임투자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&gt;</a:t>
            </a:r>
            <a:endParaRPr lang="ko-KR" altLang="en-US" sz="12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78137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415480" y="1484785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6" name="Text Box 51"/>
          <p:cNvSpPr txBox="1">
            <a:spLocks noChangeArrowheads="1"/>
          </p:cNvSpPr>
          <p:nvPr/>
        </p:nvSpPr>
        <p:spPr bwMode="auto">
          <a:xfrm>
            <a:off x="1640744" y="1618940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1.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기업과 가치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리스크 관리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지속가능성에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대해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알아보았다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3B60F-7DE2-4482-80DA-DB2C971DEFB7}"/>
              </a:ext>
            </a:extLst>
          </p:cNvPr>
          <p:cNvSpPr txBox="1"/>
          <p:nvPr/>
        </p:nvSpPr>
        <p:spPr>
          <a:xfrm>
            <a:off x="551384" y="293044"/>
            <a:ext cx="154363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2800" b="1" spc="-185" dirty="0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학 </a:t>
            </a:r>
            <a:r>
              <a:rPr lang="ko-KR" altLang="en-US" sz="2800" b="1" spc="-185" dirty="0" smtClean="0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습 정 리</a:t>
            </a:r>
            <a:endParaRPr lang="ko-KR" altLang="en-US" sz="2800" b="1" spc="-185" dirty="0">
              <a:solidFill>
                <a:srgbClr val="0033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9B6AB4-B4F8-498C-9961-436C162AA863}"/>
              </a:ext>
            </a:extLst>
          </p:cNvPr>
          <p:cNvSpPr/>
          <p:nvPr/>
        </p:nvSpPr>
        <p:spPr>
          <a:xfrm>
            <a:off x="1406240" y="2495101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Text Box 51">
            <a:extLst>
              <a:ext uri="{FF2B5EF4-FFF2-40B4-BE49-F238E27FC236}">
                <a16:creationId xmlns:a16="http://schemas.microsoft.com/office/drawing/2014/main" id="{B3D2EB6E-9AC7-4599-9B85-617E63DF2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2629256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2.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기업과 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트렌드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법률적 관련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대해 알아보았다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45C457-89A7-45C4-B9B1-7134A83619F5}"/>
              </a:ext>
            </a:extLst>
          </p:cNvPr>
          <p:cNvSpPr/>
          <p:nvPr/>
        </p:nvSpPr>
        <p:spPr>
          <a:xfrm>
            <a:off x="1416720" y="3556217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" name="Text Box 51">
            <a:extLst>
              <a:ext uri="{FF2B5EF4-FFF2-40B4-BE49-F238E27FC236}">
                <a16:creationId xmlns:a16="http://schemas.microsoft.com/office/drawing/2014/main" id="{A4E50302-944F-4996-AF46-241909C19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1984" y="3690372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3.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기업과 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투자 동향을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이해하였다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062118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720" y="2310160"/>
            <a:ext cx="12192000" cy="61478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150813" algn="ctr" defTabSz="762000">
              <a:lnSpc>
                <a:spcPct val="130000"/>
              </a:lnSpc>
              <a:spcBef>
                <a:spcPct val="50000"/>
              </a:spcBef>
            </a:pPr>
            <a:r>
              <a:rPr lang="ko-KR" altLang="en-US" sz="3400" dirty="0">
                <a:solidFill>
                  <a:schemeClr val="accent5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끝까지 경청해 주셔서 감사 드립니다</a:t>
            </a:r>
            <a:r>
              <a:rPr lang="en-US" altLang="ko-KR" sz="3400" dirty="0">
                <a:solidFill>
                  <a:schemeClr val="accent5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  <a:endParaRPr lang="ko-KR" altLang="en-US" sz="3400" dirty="0">
              <a:solidFill>
                <a:schemeClr val="accent5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7" name="Picture 12" descr="https://search.pstatic.net/common/?src=http%3A%2F%2Fblogfiles.naver.net%2FMjAyMjA3MjFfNzAg%2FMDAxNjU4MzUyNDUyMDI2.H1sj61BQ0qObk5pJmy5Ixkq5mKA9DDwl8Z7zPGgxZH8g.T9sKA3prKUTyVKACJ6rgOz6TfrCJQlxQmozU-_JDdU0g.JPEG.dlarbfls%2FKakaoTalk_20220720_144805828.jpg&amp;type=sc960_832">
            <a:extLst>
              <a:ext uri="{FF2B5EF4-FFF2-40B4-BE49-F238E27FC236}">
                <a16:creationId xmlns:a16="http://schemas.microsoft.com/office/drawing/2014/main" id="{7C5DE7F3-5BC3-4929-9044-D7554A755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16" b="7253"/>
          <a:stretch/>
        </p:blipFill>
        <p:spPr bwMode="auto">
          <a:xfrm>
            <a:off x="0" y="3212976"/>
            <a:ext cx="12185025" cy="36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823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415480" y="1484785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6" name="Text Box 51"/>
          <p:cNvSpPr txBox="1">
            <a:spLocks noChangeArrowheads="1"/>
          </p:cNvSpPr>
          <p:nvPr/>
        </p:nvSpPr>
        <p:spPr bwMode="auto">
          <a:xfrm>
            <a:off x="1640744" y="1618940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1.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기업과 가치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리스크 관리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지배구조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지속가능성에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대해 알아본다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3B60F-7DE2-4482-80DA-DB2C971DEFB7}"/>
              </a:ext>
            </a:extLst>
          </p:cNvPr>
          <p:cNvSpPr txBox="1"/>
          <p:nvPr/>
        </p:nvSpPr>
        <p:spPr>
          <a:xfrm>
            <a:off x="551384" y="293044"/>
            <a:ext cx="154363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2800" b="1" spc="-185" dirty="0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학 습 목 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9B6AB4-B4F8-498C-9961-436C162AA863}"/>
              </a:ext>
            </a:extLst>
          </p:cNvPr>
          <p:cNvSpPr/>
          <p:nvPr/>
        </p:nvSpPr>
        <p:spPr>
          <a:xfrm>
            <a:off x="1406240" y="2495101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Text Box 51">
            <a:extLst>
              <a:ext uri="{FF2B5EF4-FFF2-40B4-BE49-F238E27FC236}">
                <a16:creationId xmlns:a16="http://schemas.microsoft.com/office/drawing/2014/main" id="{B3D2EB6E-9AC7-4599-9B85-617E63DF2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2629256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2.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기업과 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트렌드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법률적 관련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대해 알아본다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45C457-89A7-45C4-B9B1-7134A83619F5}"/>
              </a:ext>
            </a:extLst>
          </p:cNvPr>
          <p:cNvSpPr/>
          <p:nvPr/>
        </p:nvSpPr>
        <p:spPr>
          <a:xfrm>
            <a:off x="1416720" y="3556217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" name="Text Box 51">
            <a:extLst>
              <a:ext uri="{FF2B5EF4-FFF2-40B4-BE49-F238E27FC236}">
                <a16:creationId xmlns:a16="http://schemas.microsoft.com/office/drawing/2014/main" id="{A4E50302-944F-4996-AF46-241909C19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1984" y="3690372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3.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기업과 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투자 동향을 이해한다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387579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BC56CC-7DDB-4211-89A6-9A06C63BB91B}"/>
              </a:ext>
            </a:extLst>
          </p:cNvPr>
          <p:cNvSpPr/>
          <p:nvPr/>
        </p:nvSpPr>
        <p:spPr>
          <a:xfrm>
            <a:off x="778487" y="781619"/>
            <a:ext cx="4643319" cy="646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3600" spc="246" dirty="0">
                <a:solidFill>
                  <a:srgbClr val="064B8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</a:t>
            </a:r>
            <a:r>
              <a:rPr kumimoji="0" lang="en-US" altLang="ko-KR" sz="3600" spc="246" dirty="0">
                <a:solidFill>
                  <a:srgbClr val="298E9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ONTENTS</a:t>
            </a:r>
            <a:endParaRPr kumimoji="0" lang="ko-KR" altLang="en-US" sz="3600" spc="246" dirty="0">
              <a:solidFill>
                <a:srgbClr val="298E9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B95C716-5B92-45EE-8E73-1C56D1C9F939}"/>
              </a:ext>
            </a:extLst>
          </p:cNvPr>
          <p:cNvCxnSpPr/>
          <p:nvPr/>
        </p:nvCxnSpPr>
        <p:spPr>
          <a:xfrm flipV="1">
            <a:off x="906846" y="1461413"/>
            <a:ext cx="10807351" cy="23371"/>
          </a:xfrm>
          <a:prstGeom prst="line">
            <a:avLst/>
          </a:prstGeom>
          <a:ln w="38100" cap="sq">
            <a:gradFill flip="none" rotWithShape="1">
              <a:gsLst>
                <a:gs pos="58000">
                  <a:srgbClr val="EC9609"/>
                </a:gs>
                <a:gs pos="21000">
                  <a:schemeClr val="accent1">
                    <a:lumMod val="5000"/>
                    <a:lumOff val="95000"/>
                    <a:alpha val="80000"/>
                  </a:schemeClr>
                </a:gs>
                <a:gs pos="82000">
                  <a:srgbClr val="C60023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14ACDA-3508-4800-9707-6DDFF7579F4B}"/>
              </a:ext>
            </a:extLst>
          </p:cNvPr>
          <p:cNvSpPr txBox="1"/>
          <p:nvPr/>
        </p:nvSpPr>
        <p:spPr>
          <a:xfrm>
            <a:off x="4439816" y="2564904"/>
            <a:ext cx="6984776" cy="2052589"/>
          </a:xfrm>
          <a:prstGeom prst="rect">
            <a:avLst/>
          </a:prstGeom>
          <a:noFill/>
        </p:spPr>
        <p:txBody>
          <a:bodyPr wrap="square" lIns="112498" tIns="56249" rIns="112498" bIns="5624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Ⅰ. </a:t>
            </a:r>
            <a:r>
              <a:rPr lang="ko-KR" altLang="en-US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기업과 가치</a:t>
            </a:r>
            <a:r>
              <a:rPr lang="en-US" altLang="ko-KR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리스크 관리</a:t>
            </a:r>
            <a:r>
              <a:rPr lang="en-US" altLang="ko-KR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지배구조</a:t>
            </a:r>
            <a:r>
              <a:rPr lang="en-US" altLang="ko-KR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en-US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지속가능성</a:t>
            </a:r>
            <a:endParaRPr lang="en-US" altLang="ko-KR" sz="2800" b="1" spc="-123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2800" b="1" spc="-123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Ⅱ</a:t>
            </a:r>
            <a:r>
              <a:rPr lang="en-US" altLang="ko-KR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r>
              <a:rPr lang="ko-KR" altLang="en-US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기업과 </a:t>
            </a:r>
            <a:r>
              <a:rPr lang="en-US" altLang="ko-KR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r>
              <a:rPr lang="ko-KR" altLang="en-US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트렌드</a:t>
            </a:r>
            <a:r>
              <a:rPr lang="en-US" altLang="ko-KR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법률적 관련</a:t>
            </a:r>
            <a:r>
              <a:rPr lang="en-US" altLang="ko-KR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en-US" altLang="ko-KR" sz="2800" b="1" spc="-123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Ⅲ. </a:t>
            </a:r>
            <a:r>
              <a:rPr lang="ko-KR" altLang="en-US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기업과 </a:t>
            </a:r>
            <a:r>
              <a:rPr lang="en-US" altLang="ko-KR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r>
              <a:rPr lang="ko-KR" altLang="en-US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투자 동향</a:t>
            </a:r>
            <a:endParaRPr lang="en-US" altLang="ko-KR" sz="2800" b="1" spc="-123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503377-A421-418C-88FE-B9BFB880E622}"/>
              </a:ext>
            </a:extLst>
          </p:cNvPr>
          <p:cNvSpPr/>
          <p:nvPr/>
        </p:nvSpPr>
        <p:spPr>
          <a:xfrm>
            <a:off x="104260" y="136894"/>
            <a:ext cx="12000656" cy="661950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126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943872" y="2830951"/>
            <a:ext cx="5688632" cy="1590924"/>
          </a:xfrm>
          <a:prstGeom prst="rect">
            <a:avLst/>
          </a:prstGeom>
          <a:noFill/>
        </p:spPr>
        <p:txBody>
          <a:bodyPr wrap="square" lIns="112498" tIns="56249" rIns="112498" bIns="5624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spc="-148" dirty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Ⅰ. </a:t>
            </a:r>
            <a:r>
              <a:rPr lang="ko-KR" altLang="en-US" sz="4000" spc="-148" dirty="0" smtClean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기업과 가치</a:t>
            </a:r>
            <a:r>
              <a:rPr lang="en-US" altLang="ko-KR" sz="4000" spc="-148" dirty="0" smtClean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4000" spc="-148" dirty="0" smtClean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리스크 관리</a:t>
            </a:r>
            <a:r>
              <a:rPr lang="en-US" altLang="ko-KR" sz="4000" spc="-148" dirty="0" smtClean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ko-KR" altLang="en-US" sz="4000" spc="-148" dirty="0" smtClean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     지배구조</a:t>
            </a:r>
            <a:r>
              <a:rPr lang="en-US" altLang="ko-KR" sz="4000" spc="-148" dirty="0" smtClean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 </a:t>
            </a:r>
            <a:r>
              <a:rPr lang="ko-KR" altLang="en-US" sz="4000" spc="-148" dirty="0" smtClean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지속가능성</a:t>
            </a:r>
            <a:endParaRPr lang="ko-KR" altLang="en-US" sz="4000" spc="-148" dirty="0">
              <a:solidFill>
                <a:srgbClr val="064B8A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 flipH="1">
            <a:off x="407157" y="4797152"/>
            <a:ext cx="1454626" cy="1830388"/>
            <a:chOff x="8105777" y="4149080"/>
            <a:chExt cx="1455735" cy="2352078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8754967" y="4149080"/>
              <a:ext cx="806545" cy="2352078"/>
            </a:xfrm>
            <a:custGeom>
              <a:avLst/>
              <a:gdLst>
                <a:gd name="T0" fmla="*/ 1065 w 1170"/>
                <a:gd name="T1" fmla="*/ 987 h 3412"/>
                <a:gd name="T2" fmla="*/ 909 w 1170"/>
                <a:gd name="T3" fmla="*/ 767 h 3412"/>
                <a:gd name="T4" fmla="*/ 824 w 1170"/>
                <a:gd name="T5" fmla="*/ 643 h 3412"/>
                <a:gd name="T6" fmla="*/ 890 w 1170"/>
                <a:gd name="T7" fmla="*/ 494 h 3412"/>
                <a:gd name="T8" fmla="*/ 785 w 1170"/>
                <a:gd name="T9" fmla="*/ 271 h 3412"/>
                <a:gd name="T10" fmla="*/ 730 w 1170"/>
                <a:gd name="T11" fmla="*/ 113 h 3412"/>
                <a:gd name="T12" fmla="*/ 440 w 1170"/>
                <a:gd name="T13" fmla="*/ 6 h 3412"/>
                <a:gd name="T14" fmla="*/ 380 w 1170"/>
                <a:gd name="T15" fmla="*/ 77 h 3412"/>
                <a:gd name="T16" fmla="*/ 335 w 1170"/>
                <a:gd name="T17" fmla="*/ 196 h 3412"/>
                <a:gd name="T18" fmla="*/ 283 w 1170"/>
                <a:gd name="T19" fmla="*/ 133 h 3412"/>
                <a:gd name="T20" fmla="*/ 44 w 1170"/>
                <a:gd name="T21" fmla="*/ 146 h 3412"/>
                <a:gd name="T22" fmla="*/ 93 w 1170"/>
                <a:gd name="T23" fmla="*/ 256 h 3412"/>
                <a:gd name="T24" fmla="*/ 41 w 1170"/>
                <a:gd name="T25" fmla="*/ 642 h 3412"/>
                <a:gd name="T26" fmla="*/ 215 w 1170"/>
                <a:gd name="T27" fmla="*/ 844 h 3412"/>
                <a:gd name="T28" fmla="*/ 218 w 1170"/>
                <a:gd name="T29" fmla="*/ 965 h 3412"/>
                <a:gd name="T30" fmla="*/ 292 w 1170"/>
                <a:gd name="T31" fmla="*/ 1294 h 3412"/>
                <a:gd name="T32" fmla="*/ 302 w 1170"/>
                <a:gd name="T33" fmla="*/ 1544 h 3412"/>
                <a:gd name="T34" fmla="*/ 386 w 1170"/>
                <a:gd name="T35" fmla="*/ 1967 h 3412"/>
                <a:gd name="T36" fmla="*/ 488 w 1170"/>
                <a:gd name="T37" fmla="*/ 2337 h 3412"/>
                <a:gd name="T38" fmla="*/ 623 w 1170"/>
                <a:gd name="T39" fmla="*/ 2821 h 3412"/>
                <a:gd name="T40" fmla="*/ 498 w 1170"/>
                <a:gd name="T41" fmla="*/ 3067 h 3412"/>
                <a:gd name="T42" fmla="*/ 350 w 1170"/>
                <a:gd name="T43" fmla="*/ 3150 h 3412"/>
                <a:gd name="T44" fmla="*/ 592 w 1170"/>
                <a:gd name="T45" fmla="*/ 3170 h 3412"/>
                <a:gd name="T46" fmla="*/ 558 w 1170"/>
                <a:gd name="T47" fmla="*/ 3246 h 3412"/>
                <a:gd name="T48" fmla="*/ 400 w 1170"/>
                <a:gd name="T49" fmla="*/ 3371 h 3412"/>
                <a:gd name="T50" fmla="*/ 590 w 1170"/>
                <a:gd name="T51" fmla="*/ 3410 h 3412"/>
                <a:gd name="T52" fmla="*/ 848 w 1170"/>
                <a:gd name="T53" fmla="*/ 3315 h 3412"/>
                <a:gd name="T54" fmla="*/ 837 w 1170"/>
                <a:gd name="T55" fmla="*/ 3152 h 3412"/>
                <a:gd name="T56" fmla="*/ 829 w 1170"/>
                <a:gd name="T57" fmla="*/ 2624 h 3412"/>
                <a:gd name="T58" fmla="*/ 724 w 1170"/>
                <a:gd name="T59" fmla="*/ 2141 h 3412"/>
                <a:gd name="T60" fmla="*/ 782 w 1170"/>
                <a:gd name="T61" fmla="*/ 1641 h 3412"/>
                <a:gd name="T62" fmla="*/ 977 w 1170"/>
                <a:gd name="T63" fmla="*/ 1682 h 3412"/>
                <a:gd name="T64" fmla="*/ 1040 w 1170"/>
                <a:gd name="T65" fmla="*/ 1652 h 3412"/>
                <a:gd name="T66" fmla="*/ 1134 w 1170"/>
                <a:gd name="T67" fmla="*/ 1195 h 3412"/>
                <a:gd name="T68" fmla="*/ 206 w 1170"/>
                <a:gd name="T69" fmla="*/ 478 h 3412"/>
                <a:gd name="T70" fmla="*/ 350 w 1170"/>
                <a:gd name="T71" fmla="*/ 610 h 3412"/>
                <a:gd name="T72" fmla="*/ 250 w 1170"/>
                <a:gd name="T73" fmla="*/ 541 h 3412"/>
                <a:gd name="T74" fmla="*/ 254 w 1170"/>
                <a:gd name="T75" fmla="*/ 358 h 3412"/>
                <a:gd name="T76" fmla="*/ 298 w 1170"/>
                <a:gd name="T77" fmla="*/ 521 h 3412"/>
                <a:gd name="T78" fmla="*/ 430 w 1170"/>
                <a:gd name="T79" fmla="*/ 549 h 3412"/>
                <a:gd name="T80" fmla="*/ 320 w 1170"/>
                <a:gd name="T81" fmla="*/ 527 h 3412"/>
                <a:gd name="T82" fmla="*/ 308 w 1170"/>
                <a:gd name="T83" fmla="*/ 287 h 3412"/>
                <a:gd name="T84" fmla="*/ 305 w 1170"/>
                <a:gd name="T85" fmla="*/ 370 h 3412"/>
                <a:gd name="T86" fmla="*/ 347 w 1170"/>
                <a:gd name="T87" fmla="*/ 422 h 3412"/>
                <a:gd name="T88" fmla="*/ 765 w 1170"/>
                <a:gd name="T89" fmla="*/ 474 h 3412"/>
                <a:gd name="T90" fmla="*/ 653 w 1170"/>
                <a:gd name="T91" fmla="*/ 477 h 3412"/>
                <a:gd name="T92" fmla="*/ 685 w 1170"/>
                <a:gd name="T93" fmla="*/ 381 h 3412"/>
                <a:gd name="T94" fmla="*/ 781 w 1170"/>
                <a:gd name="T95" fmla="*/ 406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70" h="3412">
                  <a:moveTo>
                    <a:pt x="1134" y="1195"/>
                  </a:moveTo>
                  <a:lnTo>
                    <a:pt x="1126" y="1081"/>
                  </a:lnTo>
                  <a:lnTo>
                    <a:pt x="1106" y="1028"/>
                  </a:lnTo>
                  <a:lnTo>
                    <a:pt x="1065" y="987"/>
                  </a:lnTo>
                  <a:lnTo>
                    <a:pt x="1029" y="907"/>
                  </a:lnTo>
                  <a:lnTo>
                    <a:pt x="967" y="844"/>
                  </a:lnTo>
                  <a:lnTo>
                    <a:pt x="939" y="803"/>
                  </a:lnTo>
                  <a:lnTo>
                    <a:pt x="909" y="767"/>
                  </a:lnTo>
                  <a:lnTo>
                    <a:pt x="887" y="729"/>
                  </a:lnTo>
                  <a:lnTo>
                    <a:pt x="864" y="747"/>
                  </a:lnTo>
                  <a:lnTo>
                    <a:pt x="826" y="720"/>
                  </a:lnTo>
                  <a:lnTo>
                    <a:pt x="824" y="643"/>
                  </a:lnTo>
                  <a:lnTo>
                    <a:pt x="814" y="617"/>
                  </a:lnTo>
                  <a:lnTo>
                    <a:pt x="824" y="584"/>
                  </a:lnTo>
                  <a:lnTo>
                    <a:pt x="875" y="560"/>
                  </a:lnTo>
                  <a:lnTo>
                    <a:pt x="890" y="494"/>
                  </a:lnTo>
                  <a:lnTo>
                    <a:pt x="886" y="413"/>
                  </a:lnTo>
                  <a:lnTo>
                    <a:pt x="856" y="334"/>
                  </a:lnTo>
                  <a:lnTo>
                    <a:pt x="817" y="292"/>
                  </a:lnTo>
                  <a:lnTo>
                    <a:pt x="785" y="271"/>
                  </a:lnTo>
                  <a:lnTo>
                    <a:pt x="776" y="257"/>
                  </a:lnTo>
                  <a:lnTo>
                    <a:pt x="760" y="257"/>
                  </a:lnTo>
                  <a:lnTo>
                    <a:pt x="754" y="206"/>
                  </a:lnTo>
                  <a:lnTo>
                    <a:pt x="730" y="113"/>
                  </a:lnTo>
                  <a:lnTo>
                    <a:pt x="683" y="36"/>
                  </a:lnTo>
                  <a:lnTo>
                    <a:pt x="644" y="9"/>
                  </a:lnTo>
                  <a:lnTo>
                    <a:pt x="600" y="0"/>
                  </a:lnTo>
                  <a:lnTo>
                    <a:pt x="440" y="6"/>
                  </a:lnTo>
                  <a:lnTo>
                    <a:pt x="402" y="27"/>
                  </a:lnTo>
                  <a:lnTo>
                    <a:pt x="378" y="47"/>
                  </a:lnTo>
                  <a:lnTo>
                    <a:pt x="389" y="55"/>
                  </a:lnTo>
                  <a:lnTo>
                    <a:pt x="380" y="77"/>
                  </a:lnTo>
                  <a:lnTo>
                    <a:pt x="355" y="110"/>
                  </a:lnTo>
                  <a:lnTo>
                    <a:pt x="339" y="157"/>
                  </a:lnTo>
                  <a:lnTo>
                    <a:pt x="344" y="190"/>
                  </a:lnTo>
                  <a:lnTo>
                    <a:pt x="335" y="196"/>
                  </a:lnTo>
                  <a:lnTo>
                    <a:pt x="333" y="163"/>
                  </a:lnTo>
                  <a:lnTo>
                    <a:pt x="311" y="162"/>
                  </a:lnTo>
                  <a:lnTo>
                    <a:pt x="298" y="143"/>
                  </a:lnTo>
                  <a:lnTo>
                    <a:pt x="283" y="133"/>
                  </a:lnTo>
                  <a:lnTo>
                    <a:pt x="269" y="130"/>
                  </a:lnTo>
                  <a:lnTo>
                    <a:pt x="262" y="108"/>
                  </a:lnTo>
                  <a:lnTo>
                    <a:pt x="58" y="91"/>
                  </a:lnTo>
                  <a:lnTo>
                    <a:pt x="44" y="146"/>
                  </a:lnTo>
                  <a:lnTo>
                    <a:pt x="52" y="204"/>
                  </a:lnTo>
                  <a:lnTo>
                    <a:pt x="75" y="206"/>
                  </a:lnTo>
                  <a:lnTo>
                    <a:pt x="86" y="206"/>
                  </a:lnTo>
                  <a:lnTo>
                    <a:pt x="93" y="256"/>
                  </a:lnTo>
                  <a:lnTo>
                    <a:pt x="132" y="257"/>
                  </a:lnTo>
                  <a:lnTo>
                    <a:pt x="129" y="369"/>
                  </a:lnTo>
                  <a:lnTo>
                    <a:pt x="86" y="494"/>
                  </a:lnTo>
                  <a:lnTo>
                    <a:pt x="41" y="642"/>
                  </a:lnTo>
                  <a:lnTo>
                    <a:pt x="0" y="802"/>
                  </a:lnTo>
                  <a:lnTo>
                    <a:pt x="61" y="858"/>
                  </a:lnTo>
                  <a:lnTo>
                    <a:pt x="97" y="857"/>
                  </a:lnTo>
                  <a:lnTo>
                    <a:pt x="215" y="844"/>
                  </a:lnTo>
                  <a:lnTo>
                    <a:pt x="262" y="835"/>
                  </a:lnTo>
                  <a:lnTo>
                    <a:pt x="226" y="877"/>
                  </a:lnTo>
                  <a:lnTo>
                    <a:pt x="217" y="927"/>
                  </a:lnTo>
                  <a:lnTo>
                    <a:pt x="218" y="965"/>
                  </a:lnTo>
                  <a:lnTo>
                    <a:pt x="251" y="1048"/>
                  </a:lnTo>
                  <a:lnTo>
                    <a:pt x="276" y="1125"/>
                  </a:lnTo>
                  <a:lnTo>
                    <a:pt x="283" y="1227"/>
                  </a:lnTo>
                  <a:lnTo>
                    <a:pt x="292" y="1294"/>
                  </a:lnTo>
                  <a:lnTo>
                    <a:pt x="283" y="1398"/>
                  </a:lnTo>
                  <a:lnTo>
                    <a:pt x="278" y="1484"/>
                  </a:lnTo>
                  <a:lnTo>
                    <a:pt x="283" y="1531"/>
                  </a:lnTo>
                  <a:lnTo>
                    <a:pt x="302" y="1544"/>
                  </a:lnTo>
                  <a:lnTo>
                    <a:pt x="324" y="1605"/>
                  </a:lnTo>
                  <a:lnTo>
                    <a:pt x="344" y="1674"/>
                  </a:lnTo>
                  <a:lnTo>
                    <a:pt x="350" y="1790"/>
                  </a:lnTo>
                  <a:lnTo>
                    <a:pt x="386" y="1967"/>
                  </a:lnTo>
                  <a:lnTo>
                    <a:pt x="427" y="2097"/>
                  </a:lnTo>
                  <a:lnTo>
                    <a:pt x="474" y="2264"/>
                  </a:lnTo>
                  <a:lnTo>
                    <a:pt x="476" y="2304"/>
                  </a:lnTo>
                  <a:lnTo>
                    <a:pt x="488" y="2337"/>
                  </a:lnTo>
                  <a:lnTo>
                    <a:pt x="496" y="2406"/>
                  </a:lnTo>
                  <a:lnTo>
                    <a:pt x="558" y="2507"/>
                  </a:lnTo>
                  <a:lnTo>
                    <a:pt x="594" y="2694"/>
                  </a:lnTo>
                  <a:lnTo>
                    <a:pt x="623" y="2821"/>
                  </a:lnTo>
                  <a:lnTo>
                    <a:pt x="630" y="2927"/>
                  </a:lnTo>
                  <a:lnTo>
                    <a:pt x="598" y="3028"/>
                  </a:lnTo>
                  <a:lnTo>
                    <a:pt x="547" y="3050"/>
                  </a:lnTo>
                  <a:lnTo>
                    <a:pt x="498" y="3067"/>
                  </a:lnTo>
                  <a:lnTo>
                    <a:pt x="427" y="3081"/>
                  </a:lnTo>
                  <a:lnTo>
                    <a:pt x="361" y="3090"/>
                  </a:lnTo>
                  <a:lnTo>
                    <a:pt x="341" y="3112"/>
                  </a:lnTo>
                  <a:lnTo>
                    <a:pt x="350" y="3150"/>
                  </a:lnTo>
                  <a:lnTo>
                    <a:pt x="383" y="3174"/>
                  </a:lnTo>
                  <a:lnTo>
                    <a:pt x="476" y="3191"/>
                  </a:lnTo>
                  <a:lnTo>
                    <a:pt x="545" y="3181"/>
                  </a:lnTo>
                  <a:lnTo>
                    <a:pt x="592" y="3170"/>
                  </a:lnTo>
                  <a:lnTo>
                    <a:pt x="619" y="3167"/>
                  </a:lnTo>
                  <a:lnTo>
                    <a:pt x="639" y="3180"/>
                  </a:lnTo>
                  <a:lnTo>
                    <a:pt x="603" y="3213"/>
                  </a:lnTo>
                  <a:lnTo>
                    <a:pt x="558" y="3246"/>
                  </a:lnTo>
                  <a:lnTo>
                    <a:pt x="506" y="3285"/>
                  </a:lnTo>
                  <a:lnTo>
                    <a:pt x="452" y="3318"/>
                  </a:lnTo>
                  <a:lnTo>
                    <a:pt x="407" y="3349"/>
                  </a:lnTo>
                  <a:lnTo>
                    <a:pt x="400" y="3371"/>
                  </a:lnTo>
                  <a:lnTo>
                    <a:pt x="415" y="3395"/>
                  </a:lnTo>
                  <a:lnTo>
                    <a:pt x="454" y="3407"/>
                  </a:lnTo>
                  <a:lnTo>
                    <a:pt x="509" y="3412"/>
                  </a:lnTo>
                  <a:lnTo>
                    <a:pt x="590" y="3410"/>
                  </a:lnTo>
                  <a:lnTo>
                    <a:pt x="644" y="3392"/>
                  </a:lnTo>
                  <a:lnTo>
                    <a:pt x="711" y="3359"/>
                  </a:lnTo>
                  <a:lnTo>
                    <a:pt x="782" y="3338"/>
                  </a:lnTo>
                  <a:lnTo>
                    <a:pt x="848" y="3315"/>
                  </a:lnTo>
                  <a:lnTo>
                    <a:pt x="878" y="3266"/>
                  </a:lnTo>
                  <a:lnTo>
                    <a:pt x="864" y="3197"/>
                  </a:lnTo>
                  <a:lnTo>
                    <a:pt x="850" y="3161"/>
                  </a:lnTo>
                  <a:lnTo>
                    <a:pt x="837" y="3152"/>
                  </a:lnTo>
                  <a:lnTo>
                    <a:pt x="821" y="3067"/>
                  </a:lnTo>
                  <a:lnTo>
                    <a:pt x="823" y="2949"/>
                  </a:lnTo>
                  <a:lnTo>
                    <a:pt x="832" y="2758"/>
                  </a:lnTo>
                  <a:lnTo>
                    <a:pt x="829" y="2624"/>
                  </a:lnTo>
                  <a:lnTo>
                    <a:pt x="793" y="2516"/>
                  </a:lnTo>
                  <a:lnTo>
                    <a:pt x="760" y="2439"/>
                  </a:lnTo>
                  <a:lnTo>
                    <a:pt x="740" y="2309"/>
                  </a:lnTo>
                  <a:lnTo>
                    <a:pt x="724" y="2141"/>
                  </a:lnTo>
                  <a:lnTo>
                    <a:pt x="707" y="1944"/>
                  </a:lnTo>
                  <a:lnTo>
                    <a:pt x="716" y="1785"/>
                  </a:lnTo>
                  <a:lnTo>
                    <a:pt x="759" y="1721"/>
                  </a:lnTo>
                  <a:lnTo>
                    <a:pt x="782" y="1641"/>
                  </a:lnTo>
                  <a:lnTo>
                    <a:pt x="840" y="1669"/>
                  </a:lnTo>
                  <a:lnTo>
                    <a:pt x="911" y="1671"/>
                  </a:lnTo>
                  <a:lnTo>
                    <a:pt x="945" y="1682"/>
                  </a:lnTo>
                  <a:lnTo>
                    <a:pt x="977" y="1682"/>
                  </a:lnTo>
                  <a:lnTo>
                    <a:pt x="1008" y="1694"/>
                  </a:lnTo>
                  <a:lnTo>
                    <a:pt x="1041" y="1690"/>
                  </a:lnTo>
                  <a:lnTo>
                    <a:pt x="1044" y="1668"/>
                  </a:lnTo>
                  <a:lnTo>
                    <a:pt x="1040" y="1652"/>
                  </a:lnTo>
                  <a:lnTo>
                    <a:pt x="1080" y="1520"/>
                  </a:lnTo>
                  <a:lnTo>
                    <a:pt x="1129" y="1399"/>
                  </a:lnTo>
                  <a:lnTo>
                    <a:pt x="1170" y="1277"/>
                  </a:lnTo>
                  <a:lnTo>
                    <a:pt x="1134" y="1195"/>
                  </a:lnTo>
                  <a:close/>
                  <a:moveTo>
                    <a:pt x="258" y="659"/>
                  </a:moveTo>
                  <a:lnTo>
                    <a:pt x="176" y="697"/>
                  </a:lnTo>
                  <a:lnTo>
                    <a:pt x="181" y="574"/>
                  </a:lnTo>
                  <a:lnTo>
                    <a:pt x="206" y="478"/>
                  </a:lnTo>
                  <a:lnTo>
                    <a:pt x="225" y="515"/>
                  </a:lnTo>
                  <a:lnTo>
                    <a:pt x="251" y="560"/>
                  </a:lnTo>
                  <a:lnTo>
                    <a:pt x="303" y="598"/>
                  </a:lnTo>
                  <a:lnTo>
                    <a:pt x="350" y="610"/>
                  </a:lnTo>
                  <a:lnTo>
                    <a:pt x="258" y="659"/>
                  </a:lnTo>
                  <a:close/>
                  <a:moveTo>
                    <a:pt x="308" y="591"/>
                  </a:moveTo>
                  <a:lnTo>
                    <a:pt x="273" y="566"/>
                  </a:lnTo>
                  <a:lnTo>
                    <a:pt x="250" y="541"/>
                  </a:lnTo>
                  <a:lnTo>
                    <a:pt x="225" y="502"/>
                  </a:lnTo>
                  <a:lnTo>
                    <a:pt x="217" y="452"/>
                  </a:lnTo>
                  <a:lnTo>
                    <a:pt x="229" y="392"/>
                  </a:lnTo>
                  <a:lnTo>
                    <a:pt x="254" y="358"/>
                  </a:lnTo>
                  <a:lnTo>
                    <a:pt x="259" y="381"/>
                  </a:lnTo>
                  <a:lnTo>
                    <a:pt x="272" y="455"/>
                  </a:lnTo>
                  <a:lnTo>
                    <a:pt x="281" y="457"/>
                  </a:lnTo>
                  <a:lnTo>
                    <a:pt x="298" y="521"/>
                  </a:lnTo>
                  <a:lnTo>
                    <a:pt x="328" y="576"/>
                  </a:lnTo>
                  <a:lnTo>
                    <a:pt x="355" y="602"/>
                  </a:lnTo>
                  <a:lnTo>
                    <a:pt x="308" y="591"/>
                  </a:lnTo>
                  <a:close/>
                  <a:moveTo>
                    <a:pt x="430" y="549"/>
                  </a:moveTo>
                  <a:lnTo>
                    <a:pt x="400" y="573"/>
                  </a:lnTo>
                  <a:lnTo>
                    <a:pt x="371" y="595"/>
                  </a:lnTo>
                  <a:lnTo>
                    <a:pt x="349" y="579"/>
                  </a:lnTo>
                  <a:lnTo>
                    <a:pt x="320" y="527"/>
                  </a:lnTo>
                  <a:lnTo>
                    <a:pt x="291" y="453"/>
                  </a:lnTo>
                  <a:lnTo>
                    <a:pt x="278" y="287"/>
                  </a:lnTo>
                  <a:lnTo>
                    <a:pt x="286" y="268"/>
                  </a:lnTo>
                  <a:lnTo>
                    <a:pt x="308" y="287"/>
                  </a:lnTo>
                  <a:lnTo>
                    <a:pt x="294" y="314"/>
                  </a:lnTo>
                  <a:lnTo>
                    <a:pt x="302" y="328"/>
                  </a:lnTo>
                  <a:lnTo>
                    <a:pt x="298" y="342"/>
                  </a:lnTo>
                  <a:lnTo>
                    <a:pt x="305" y="370"/>
                  </a:lnTo>
                  <a:lnTo>
                    <a:pt x="300" y="394"/>
                  </a:lnTo>
                  <a:lnTo>
                    <a:pt x="302" y="414"/>
                  </a:lnTo>
                  <a:lnTo>
                    <a:pt x="317" y="420"/>
                  </a:lnTo>
                  <a:lnTo>
                    <a:pt x="347" y="422"/>
                  </a:lnTo>
                  <a:lnTo>
                    <a:pt x="402" y="447"/>
                  </a:lnTo>
                  <a:lnTo>
                    <a:pt x="449" y="538"/>
                  </a:lnTo>
                  <a:lnTo>
                    <a:pt x="430" y="549"/>
                  </a:lnTo>
                  <a:close/>
                  <a:moveTo>
                    <a:pt x="765" y="474"/>
                  </a:moveTo>
                  <a:lnTo>
                    <a:pt x="748" y="524"/>
                  </a:lnTo>
                  <a:lnTo>
                    <a:pt x="730" y="513"/>
                  </a:lnTo>
                  <a:lnTo>
                    <a:pt x="693" y="489"/>
                  </a:lnTo>
                  <a:lnTo>
                    <a:pt x="653" y="477"/>
                  </a:lnTo>
                  <a:lnTo>
                    <a:pt x="630" y="427"/>
                  </a:lnTo>
                  <a:lnTo>
                    <a:pt x="641" y="387"/>
                  </a:lnTo>
                  <a:lnTo>
                    <a:pt x="663" y="391"/>
                  </a:lnTo>
                  <a:lnTo>
                    <a:pt x="685" y="381"/>
                  </a:lnTo>
                  <a:lnTo>
                    <a:pt x="726" y="314"/>
                  </a:lnTo>
                  <a:lnTo>
                    <a:pt x="735" y="323"/>
                  </a:lnTo>
                  <a:lnTo>
                    <a:pt x="751" y="325"/>
                  </a:lnTo>
                  <a:lnTo>
                    <a:pt x="781" y="406"/>
                  </a:lnTo>
                  <a:lnTo>
                    <a:pt x="765" y="4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12542" tIns="56271" rIns="112542" bIns="5627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215"/>
            </a:p>
          </p:txBody>
        </p:sp>
        <p:grpSp>
          <p:nvGrpSpPr>
            <p:cNvPr id="21" name="그룹 20"/>
            <p:cNvGrpSpPr/>
            <p:nvPr/>
          </p:nvGrpSpPr>
          <p:grpSpPr>
            <a:xfrm flipH="1">
              <a:off x="8105777" y="4896156"/>
              <a:ext cx="754705" cy="1091424"/>
              <a:chOff x="1052119" y="2814067"/>
              <a:chExt cx="513545" cy="742667"/>
            </a:xfrm>
            <a:solidFill>
              <a:schemeClr val="bg1">
                <a:lumMod val="85000"/>
              </a:schemeClr>
            </a:solidFill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1052119" y="2816019"/>
                <a:ext cx="256002" cy="740715"/>
              </a:xfrm>
              <a:custGeom>
                <a:avLst/>
                <a:gdLst>
                  <a:gd name="T0" fmla="*/ 692 w 788"/>
                  <a:gd name="T1" fmla="*/ 842 h 2280"/>
                  <a:gd name="T2" fmla="*/ 650 w 788"/>
                  <a:gd name="T3" fmla="*/ 800 h 2280"/>
                  <a:gd name="T4" fmla="*/ 598 w 788"/>
                  <a:gd name="T5" fmla="*/ 582 h 2280"/>
                  <a:gd name="T6" fmla="*/ 514 w 788"/>
                  <a:gd name="T7" fmla="*/ 404 h 2280"/>
                  <a:gd name="T8" fmla="*/ 576 w 788"/>
                  <a:gd name="T9" fmla="*/ 286 h 2280"/>
                  <a:gd name="T10" fmla="*/ 604 w 788"/>
                  <a:gd name="T11" fmla="*/ 188 h 2280"/>
                  <a:gd name="T12" fmla="*/ 568 w 788"/>
                  <a:gd name="T13" fmla="*/ 40 h 2280"/>
                  <a:gd name="T14" fmla="*/ 472 w 788"/>
                  <a:gd name="T15" fmla="*/ 6 h 2280"/>
                  <a:gd name="T16" fmla="*/ 390 w 788"/>
                  <a:gd name="T17" fmla="*/ 80 h 2280"/>
                  <a:gd name="T18" fmla="*/ 368 w 788"/>
                  <a:gd name="T19" fmla="*/ 166 h 2280"/>
                  <a:gd name="T20" fmla="*/ 402 w 788"/>
                  <a:gd name="T21" fmla="*/ 282 h 2280"/>
                  <a:gd name="T22" fmla="*/ 344 w 788"/>
                  <a:gd name="T23" fmla="*/ 328 h 2280"/>
                  <a:gd name="T24" fmla="*/ 248 w 788"/>
                  <a:gd name="T25" fmla="*/ 528 h 2280"/>
                  <a:gd name="T26" fmla="*/ 206 w 788"/>
                  <a:gd name="T27" fmla="*/ 722 h 2280"/>
                  <a:gd name="T28" fmla="*/ 166 w 788"/>
                  <a:gd name="T29" fmla="*/ 830 h 2280"/>
                  <a:gd name="T30" fmla="*/ 156 w 788"/>
                  <a:gd name="T31" fmla="*/ 888 h 2280"/>
                  <a:gd name="T32" fmla="*/ 106 w 788"/>
                  <a:gd name="T33" fmla="*/ 942 h 2280"/>
                  <a:gd name="T34" fmla="*/ 24 w 788"/>
                  <a:gd name="T35" fmla="*/ 972 h 2280"/>
                  <a:gd name="T36" fmla="*/ 0 w 788"/>
                  <a:gd name="T37" fmla="*/ 1054 h 2280"/>
                  <a:gd name="T38" fmla="*/ 92 w 788"/>
                  <a:gd name="T39" fmla="*/ 1182 h 2280"/>
                  <a:gd name="T40" fmla="*/ 130 w 788"/>
                  <a:gd name="T41" fmla="*/ 1230 h 2280"/>
                  <a:gd name="T42" fmla="*/ 222 w 788"/>
                  <a:gd name="T43" fmla="*/ 1420 h 2280"/>
                  <a:gd name="T44" fmla="*/ 246 w 788"/>
                  <a:gd name="T45" fmla="*/ 1512 h 2280"/>
                  <a:gd name="T46" fmla="*/ 312 w 788"/>
                  <a:gd name="T47" fmla="*/ 1522 h 2280"/>
                  <a:gd name="T48" fmla="*/ 300 w 788"/>
                  <a:gd name="T49" fmla="*/ 1628 h 2280"/>
                  <a:gd name="T50" fmla="*/ 270 w 788"/>
                  <a:gd name="T51" fmla="*/ 1758 h 2280"/>
                  <a:gd name="T52" fmla="*/ 234 w 788"/>
                  <a:gd name="T53" fmla="*/ 2006 h 2280"/>
                  <a:gd name="T54" fmla="*/ 198 w 788"/>
                  <a:gd name="T55" fmla="*/ 2060 h 2280"/>
                  <a:gd name="T56" fmla="*/ 236 w 788"/>
                  <a:gd name="T57" fmla="*/ 2168 h 2280"/>
                  <a:gd name="T58" fmla="*/ 228 w 788"/>
                  <a:gd name="T59" fmla="*/ 2264 h 2280"/>
                  <a:gd name="T60" fmla="*/ 432 w 788"/>
                  <a:gd name="T61" fmla="*/ 2274 h 2280"/>
                  <a:gd name="T62" fmla="*/ 570 w 788"/>
                  <a:gd name="T63" fmla="*/ 2254 h 2280"/>
                  <a:gd name="T64" fmla="*/ 506 w 788"/>
                  <a:gd name="T65" fmla="*/ 2226 h 2280"/>
                  <a:gd name="T66" fmla="*/ 428 w 788"/>
                  <a:gd name="T67" fmla="*/ 2136 h 2280"/>
                  <a:gd name="T68" fmla="*/ 452 w 788"/>
                  <a:gd name="T69" fmla="*/ 2070 h 2280"/>
                  <a:gd name="T70" fmla="*/ 648 w 788"/>
                  <a:gd name="T71" fmla="*/ 1766 h 2280"/>
                  <a:gd name="T72" fmla="*/ 750 w 788"/>
                  <a:gd name="T73" fmla="*/ 1566 h 2280"/>
                  <a:gd name="T74" fmla="*/ 664 w 788"/>
                  <a:gd name="T75" fmla="*/ 1240 h 2280"/>
                  <a:gd name="T76" fmla="*/ 618 w 788"/>
                  <a:gd name="T77" fmla="*/ 1062 h 2280"/>
                  <a:gd name="T78" fmla="*/ 584 w 788"/>
                  <a:gd name="T79" fmla="*/ 948 h 2280"/>
                  <a:gd name="T80" fmla="*/ 648 w 788"/>
                  <a:gd name="T81" fmla="*/ 924 h 2280"/>
                  <a:gd name="T82" fmla="*/ 716 w 788"/>
                  <a:gd name="T83" fmla="*/ 944 h 2280"/>
                  <a:gd name="T84" fmla="*/ 758 w 788"/>
                  <a:gd name="T85" fmla="*/ 946 h 2280"/>
                  <a:gd name="T86" fmla="*/ 788 w 788"/>
                  <a:gd name="T87" fmla="*/ 874 h 2280"/>
                  <a:gd name="T88" fmla="*/ 238 w 788"/>
                  <a:gd name="T89" fmla="*/ 952 h 2280"/>
                  <a:gd name="T90" fmla="*/ 190 w 788"/>
                  <a:gd name="T91" fmla="*/ 884 h 2280"/>
                  <a:gd name="T92" fmla="*/ 210 w 788"/>
                  <a:gd name="T93" fmla="*/ 832 h 2280"/>
                  <a:gd name="T94" fmla="*/ 272 w 788"/>
                  <a:gd name="T95" fmla="*/ 738 h 2280"/>
                  <a:gd name="T96" fmla="*/ 274 w 788"/>
                  <a:gd name="T97" fmla="*/ 868 h 2280"/>
                  <a:gd name="T98" fmla="*/ 564 w 788"/>
                  <a:gd name="T99" fmla="*/ 1608 h 2280"/>
                  <a:gd name="T100" fmla="*/ 538 w 788"/>
                  <a:gd name="T101" fmla="*/ 1630 h 2280"/>
                  <a:gd name="T102" fmla="*/ 480 w 788"/>
                  <a:gd name="T103" fmla="*/ 1668 h 2280"/>
                  <a:gd name="T104" fmla="*/ 504 w 788"/>
                  <a:gd name="T105" fmla="*/ 1514 h 2280"/>
                  <a:gd name="T106" fmla="*/ 540 w 788"/>
                  <a:gd name="T107" fmla="*/ 1510 h 2280"/>
                  <a:gd name="T108" fmla="*/ 560 w 788"/>
                  <a:gd name="T109" fmla="*/ 1568 h 2280"/>
                  <a:gd name="T110" fmla="*/ 564 w 788"/>
                  <a:gd name="T111" fmla="*/ 816 h 2280"/>
                  <a:gd name="T112" fmla="*/ 546 w 788"/>
                  <a:gd name="T113" fmla="*/ 786 h 2280"/>
                  <a:gd name="T114" fmla="*/ 544 w 788"/>
                  <a:gd name="T115" fmla="*/ 722 h 2280"/>
                  <a:gd name="T116" fmla="*/ 584 w 788"/>
                  <a:gd name="T117" fmla="*/ 734 h 2280"/>
                  <a:gd name="T118" fmla="*/ 596 w 788"/>
                  <a:gd name="T119" fmla="*/ 712 h 2280"/>
                  <a:gd name="T120" fmla="*/ 606 w 788"/>
                  <a:gd name="T121" fmla="*/ 682 h 2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8" h="2280">
                    <a:moveTo>
                      <a:pt x="784" y="874"/>
                    </a:moveTo>
                    <a:lnTo>
                      <a:pt x="784" y="874"/>
                    </a:lnTo>
                    <a:lnTo>
                      <a:pt x="774" y="870"/>
                    </a:lnTo>
                    <a:lnTo>
                      <a:pt x="768" y="868"/>
                    </a:lnTo>
                    <a:lnTo>
                      <a:pt x="760" y="870"/>
                    </a:lnTo>
                    <a:lnTo>
                      <a:pt x="752" y="868"/>
                    </a:lnTo>
                    <a:lnTo>
                      <a:pt x="752" y="868"/>
                    </a:lnTo>
                    <a:lnTo>
                      <a:pt x="748" y="864"/>
                    </a:lnTo>
                    <a:lnTo>
                      <a:pt x="740" y="858"/>
                    </a:lnTo>
                    <a:lnTo>
                      <a:pt x="740" y="858"/>
                    </a:lnTo>
                    <a:lnTo>
                      <a:pt x="714" y="848"/>
                    </a:lnTo>
                    <a:lnTo>
                      <a:pt x="692" y="842"/>
                    </a:lnTo>
                    <a:lnTo>
                      <a:pt x="692" y="842"/>
                    </a:lnTo>
                    <a:lnTo>
                      <a:pt x="692" y="838"/>
                    </a:lnTo>
                    <a:lnTo>
                      <a:pt x="694" y="832"/>
                    </a:lnTo>
                    <a:lnTo>
                      <a:pt x="694" y="832"/>
                    </a:lnTo>
                    <a:lnTo>
                      <a:pt x="694" y="828"/>
                    </a:lnTo>
                    <a:lnTo>
                      <a:pt x="690" y="822"/>
                    </a:lnTo>
                    <a:lnTo>
                      <a:pt x="684" y="816"/>
                    </a:lnTo>
                    <a:lnTo>
                      <a:pt x="684" y="816"/>
                    </a:lnTo>
                    <a:lnTo>
                      <a:pt x="662" y="802"/>
                    </a:lnTo>
                    <a:lnTo>
                      <a:pt x="662" y="802"/>
                    </a:lnTo>
                    <a:lnTo>
                      <a:pt x="654" y="800"/>
                    </a:lnTo>
                    <a:lnTo>
                      <a:pt x="650" y="800"/>
                    </a:lnTo>
                    <a:lnTo>
                      <a:pt x="634" y="794"/>
                    </a:lnTo>
                    <a:lnTo>
                      <a:pt x="634" y="794"/>
                    </a:lnTo>
                    <a:lnTo>
                      <a:pt x="612" y="694"/>
                    </a:lnTo>
                    <a:lnTo>
                      <a:pt x="612" y="694"/>
                    </a:lnTo>
                    <a:lnTo>
                      <a:pt x="608" y="654"/>
                    </a:lnTo>
                    <a:lnTo>
                      <a:pt x="604" y="630"/>
                    </a:lnTo>
                    <a:lnTo>
                      <a:pt x="604" y="630"/>
                    </a:lnTo>
                    <a:lnTo>
                      <a:pt x="608" y="618"/>
                    </a:lnTo>
                    <a:lnTo>
                      <a:pt x="608" y="608"/>
                    </a:lnTo>
                    <a:lnTo>
                      <a:pt x="606" y="596"/>
                    </a:lnTo>
                    <a:lnTo>
                      <a:pt x="606" y="596"/>
                    </a:lnTo>
                    <a:lnTo>
                      <a:pt x="598" y="582"/>
                    </a:lnTo>
                    <a:lnTo>
                      <a:pt x="586" y="562"/>
                    </a:lnTo>
                    <a:lnTo>
                      <a:pt x="566" y="528"/>
                    </a:lnTo>
                    <a:lnTo>
                      <a:pt x="566" y="528"/>
                    </a:lnTo>
                    <a:lnTo>
                      <a:pt x="554" y="504"/>
                    </a:lnTo>
                    <a:lnTo>
                      <a:pt x="546" y="488"/>
                    </a:lnTo>
                    <a:lnTo>
                      <a:pt x="540" y="472"/>
                    </a:lnTo>
                    <a:lnTo>
                      <a:pt x="540" y="472"/>
                    </a:lnTo>
                    <a:lnTo>
                      <a:pt x="534" y="454"/>
                    </a:lnTo>
                    <a:lnTo>
                      <a:pt x="524" y="436"/>
                    </a:lnTo>
                    <a:lnTo>
                      <a:pt x="514" y="416"/>
                    </a:lnTo>
                    <a:lnTo>
                      <a:pt x="514" y="416"/>
                    </a:lnTo>
                    <a:lnTo>
                      <a:pt x="514" y="404"/>
                    </a:lnTo>
                    <a:lnTo>
                      <a:pt x="516" y="392"/>
                    </a:lnTo>
                    <a:lnTo>
                      <a:pt x="520" y="378"/>
                    </a:lnTo>
                    <a:lnTo>
                      <a:pt x="520" y="378"/>
                    </a:lnTo>
                    <a:lnTo>
                      <a:pt x="528" y="348"/>
                    </a:lnTo>
                    <a:lnTo>
                      <a:pt x="530" y="332"/>
                    </a:lnTo>
                    <a:lnTo>
                      <a:pt x="530" y="332"/>
                    </a:lnTo>
                    <a:lnTo>
                      <a:pt x="538" y="330"/>
                    </a:lnTo>
                    <a:lnTo>
                      <a:pt x="546" y="326"/>
                    </a:lnTo>
                    <a:lnTo>
                      <a:pt x="554" y="316"/>
                    </a:lnTo>
                    <a:lnTo>
                      <a:pt x="554" y="316"/>
                    </a:lnTo>
                    <a:lnTo>
                      <a:pt x="564" y="300"/>
                    </a:lnTo>
                    <a:lnTo>
                      <a:pt x="576" y="286"/>
                    </a:lnTo>
                    <a:lnTo>
                      <a:pt x="576" y="286"/>
                    </a:lnTo>
                    <a:lnTo>
                      <a:pt x="582" y="276"/>
                    </a:lnTo>
                    <a:lnTo>
                      <a:pt x="584" y="264"/>
                    </a:lnTo>
                    <a:lnTo>
                      <a:pt x="590" y="242"/>
                    </a:lnTo>
                    <a:lnTo>
                      <a:pt x="590" y="242"/>
                    </a:lnTo>
                    <a:lnTo>
                      <a:pt x="594" y="232"/>
                    </a:lnTo>
                    <a:lnTo>
                      <a:pt x="596" y="222"/>
                    </a:lnTo>
                    <a:lnTo>
                      <a:pt x="598" y="204"/>
                    </a:lnTo>
                    <a:lnTo>
                      <a:pt x="598" y="204"/>
                    </a:lnTo>
                    <a:lnTo>
                      <a:pt x="602" y="194"/>
                    </a:lnTo>
                    <a:lnTo>
                      <a:pt x="604" y="188"/>
                    </a:lnTo>
                    <a:lnTo>
                      <a:pt x="604" y="188"/>
                    </a:lnTo>
                    <a:lnTo>
                      <a:pt x="606" y="168"/>
                    </a:lnTo>
                    <a:lnTo>
                      <a:pt x="608" y="140"/>
                    </a:lnTo>
                    <a:lnTo>
                      <a:pt x="608" y="140"/>
                    </a:lnTo>
                    <a:lnTo>
                      <a:pt x="608" y="128"/>
                    </a:lnTo>
                    <a:lnTo>
                      <a:pt x="606" y="110"/>
                    </a:lnTo>
                    <a:lnTo>
                      <a:pt x="602" y="92"/>
                    </a:lnTo>
                    <a:lnTo>
                      <a:pt x="596" y="78"/>
                    </a:lnTo>
                    <a:lnTo>
                      <a:pt x="596" y="78"/>
                    </a:lnTo>
                    <a:lnTo>
                      <a:pt x="588" y="66"/>
                    </a:lnTo>
                    <a:lnTo>
                      <a:pt x="582" y="56"/>
                    </a:lnTo>
                    <a:lnTo>
                      <a:pt x="568" y="40"/>
                    </a:lnTo>
                    <a:lnTo>
                      <a:pt x="568" y="40"/>
                    </a:lnTo>
                    <a:lnTo>
                      <a:pt x="556" y="28"/>
                    </a:lnTo>
                    <a:lnTo>
                      <a:pt x="546" y="16"/>
                    </a:lnTo>
                    <a:lnTo>
                      <a:pt x="546" y="16"/>
                    </a:lnTo>
                    <a:lnTo>
                      <a:pt x="540" y="12"/>
                    </a:lnTo>
                    <a:lnTo>
                      <a:pt x="530" y="8"/>
                    </a:lnTo>
                    <a:lnTo>
                      <a:pt x="512" y="2"/>
                    </a:lnTo>
                    <a:lnTo>
                      <a:pt x="512" y="2"/>
                    </a:lnTo>
                    <a:lnTo>
                      <a:pt x="500" y="0"/>
                    </a:lnTo>
                    <a:lnTo>
                      <a:pt x="488" y="2"/>
                    </a:lnTo>
                    <a:lnTo>
                      <a:pt x="488" y="2"/>
                    </a:lnTo>
                    <a:lnTo>
                      <a:pt x="472" y="6"/>
                    </a:lnTo>
                    <a:lnTo>
                      <a:pt x="472" y="6"/>
                    </a:lnTo>
                    <a:lnTo>
                      <a:pt x="460" y="4"/>
                    </a:lnTo>
                    <a:lnTo>
                      <a:pt x="450" y="6"/>
                    </a:lnTo>
                    <a:lnTo>
                      <a:pt x="446" y="6"/>
                    </a:lnTo>
                    <a:lnTo>
                      <a:pt x="440" y="8"/>
                    </a:lnTo>
                    <a:lnTo>
                      <a:pt x="440" y="8"/>
                    </a:lnTo>
                    <a:lnTo>
                      <a:pt x="420" y="22"/>
                    </a:lnTo>
                    <a:lnTo>
                      <a:pt x="412" y="28"/>
                    </a:lnTo>
                    <a:lnTo>
                      <a:pt x="404" y="38"/>
                    </a:lnTo>
                    <a:lnTo>
                      <a:pt x="404" y="38"/>
                    </a:lnTo>
                    <a:lnTo>
                      <a:pt x="396" y="60"/>
                    </a:lnTo>
                    <a:lnTo>
                      <a:pt x="392" y="70"/>
                    </a:lnTo>
                    <a:lnTo>
                      <a:pt x="390" y="80"/>
                    </a:lnTo>
                    <a:lnTo>
                      <a:pt x="390" y="80"/>
                    </a:lnTo>
                    <a:lnTo>
                      <a:pt x="384" y="118"/>
                    </a:lnTo>
                    <a:lnTo>
                      <a:pt x="384" y="118"/>
                    </a:lnTo>
                    <a:lnTo>
                      <a:pt x="384" y="140"/>
                    </a:lnTo>
                    <a:lnTo>
                      <a:pt x="384" y="154"/>
                    </a:lnTo>
                    <a:lnTo>
                      <a:pt x="384" y="154"/>
                    </a:lnTo>
                    <a:lnTo>
                      <a:pt x="380" y="154"/>
                    </a:lnTo>
                    <a:lnTo>
                      <a:pt x="374" y="154"/>
                    </a:lnTo>
                    <a:lnTo>
                      <a:pt x="372" y="154"/>
                    </a:lnTo>
                    <a:lnTo>
                      <a:pt x="370" y="156"/>
                    </a:lnTo>
                    <a:lnTo>
                      <a:pt x="368" y="160"/>
                    </a:lnTo>
                    <a:lnTo>
                      <a:pt x="368" y="166"/>
                    </a:lnTo>
                    <a:lnTo>
                      <a:pt x="368" y="166"/>
                    </a:lnTo>
                    <a:lnTo>
                      <a:pt x="372" y="190"/>
                    </a:lnTo>
                    <a:lnTo>
                      <a:pt x="378" y="210"/>
                    </a:lnTo>
                    <a:lnTo>
                      <a:pt x="378" y="210"/>
                    </a:lnTo>
                    <a:lnTo>
                      <a:pt x="380" y="218"/>
                    </a:lnTo>
                    <a:lnTo>
                      <a:pt x="384" y="222"/>
                    </a:lnTo>
                    <a:lnTo>
                      <a:pt x="390" y="230"/>
                    </a:lnTo>
                    <a:lnTo>
                      <a:pt x="390" y="230"/>
                    </a:lnTo>
                    <a:lnTo>
                      <a:pt x="394" y="236"/>
                    </a:lnTo>
                    <a:lnTo>
                      <a:pt x="398" y="238"/>
                    </a:lnTo>
                    <a:lnTo>
                      <a:pt x="402" y="282"/>
                    </a:lnTo>
                    <a:lnTo>
                      <a:pt x="402" y="282"/>
                    </a:lnTo>
                    <a:lnTo>
                      <a:pt x="400" y="282"/>
                    </a:lnTo>
                    <a:lnTo>
                      <a:pt x="392" y="290"/>
                    </a:lnTo>
                    <a:lnTo>
                      <a:pt x="392" y="290"/>
                    </a:lnTo>
                    <a:lnTo>
                      <a:pt x="380" y="304"/>
                    </a:lnTo>
                    <a:lnTo>
                      <a:pt x="374" y="314"/>
                    </a:lnTo>
                    <a:lnTo>
                      <a:pt x="374" y="314"/>
                    </a:lnTo>
                    <a:lnTo>
                      <a:pt x="360" y="314"/>
                    </a:lnTo>
                    <a:lnTo>
                      <a:pt x="360" y="314"/>
                    </a:lnTo>
                    <a:lnTo>
                      <a:pt x="354" y="314"/>
                    </a:lnTo>
                    <a:lnTo>
                      <a:pt x="352" y="316"/>
                    </a:lnTo>
                    <a:lnTo>
                      <a:pt x="344" y="328"/>
                    </a:lnTo>
                    <a:lnTo>
                      <a:pt x="344" y="328"/>
                    </a:lnTo>
                    <a:lnTo>
                      <a:pt x="334" y="342"/>
                    </a:lnTo>
                    <a:lnTo>
                      <a:pt x="324" y="354"/>
                    </a:lnTo>
                    <a:lnTo>
                      <a:pt x="324" y="354"/>
                    </a:lnTo>
                    <a:lnTo>
                      <a:pt x="306" y="376"/>
                    </a:lnTo>
                    <a:lnTo>
                      <a:pt x="282" y="410"/>
                    </a:lnTo>
                    <a:lnTo>
                      <a:pt x="282" y="410"/>
                    </a:lnTo>
                    <a:lnTo>
                      <a:pt x="266" y="434"/>
                    </a:lnTo>
                    <a:lnTo>
                      <a:pt x="260" y="444"/>
                    </a:lnTo>
                    <a:lnTo>
                      <a:pt x="256" y="460"/>
                    </a:lnTo>
                    <a:lnTo>
                      <a:pt x="256" y="460"/>
                    </a:lnTo>
                    <a:lnTo>
                      <a:pt x="250" y="496"/>
                    </a:lnTo>
                    <a:lnTo>
                      <a:pt x="248" y="528"/>
                    </a:lnTo>
                    <a:lnTo>
                      <a:pt x="248" y="528"/>
                    </a:lnTo>
                    <a:lnTo>
                      <a:pt x="248" y="546"/>
                    </a:lnTo>
                    <a:lnTo>
                      <a:pt x="248" y="558"/>
                    </a:lnTo>
                    <a:lnTo>
                      <a:pt x="248" y="558"/>
                    </a:lnTo>
                    <a:lnTo>
                      <a:pt x="244" y="584"/>
                    </a:lnTo>
                    <a:lnTo>
                      <a:pt x="244" y="584"/>
                    </a:lnTo>
                    <a:lnTo>
                      <a:pt x="234" y="628"/>
                    </a:lnTo>
                    <a:lnTo>
                      <a:pt x="234" y="628"/>
                    </a:lnTo>
                    <a:lnTo>
                      <a:pt x="228" y="652"/>
                    </a:lnTo>
                    <a:lnTo>
                      <a:pt x="220" y="676"/>
                    </a:lnTo>
                    <a:lnTo>
                      <a:pt x="212" y="698"/>
                    </a:lnTo>
                    <a:lnTo>
                      <a:pt x="206" y="722"/>
                    </a:lnTo>
                    <a:lnTo>
                      <a:pt x="206" y="722"/>
                    </a:lnTo>
                    <a:lnTo>
                      <a:pt x="200" y="748"/>
                    </a:lnTo>
                    <a:lnTo>
                      <a:pt x="192" y="772"/>
                    </a:lnTo>
                    <a:lnTo>
                      <a:pt x="192" y="772"/>
                    </a:lnTo>
                    <a:lnTo>
                      <a:pt x="188" y="784"/>
                    </a:lnTo>
                    <a:lnTo>
                      <a:pt x="186" y="796"/>
                    </a:lnTo>
                    <a:lnTo>
                      <a:pt x="184" y="810"/>
                    </a:lnTo>
                    <a:lnTo>
                      <a:pt x="180" y="820"/>
                    </a:lnTo>
                    <a:lnTo>
                      <a:pt x="180" y="820"/>
                    </a:lnTo>
                    <a:lnTo>
                      <a:pt x="168" y="818"/>
                    </a:lnTo>
                    <a:lnTo>
                      <a:pt x="168" y="818"/>
                    </a:lnTo>
                    <a:lnTo>
                      <a:pt x="166" y="830"/>
                    </a:lnTo>
                    <a:lnTo>
                      <a:pt x="164" y="840"/>
                    </a:lnTo>
                    <a:lnTo>
                      <a:pt x="164" y="840"/>
                    </a:lnTo>
                    <a:lnTo>
                      <a:pt x="180" y="844"/>
                    </a:lnTo>
                    <a:lnTo>
                      <a:pt x="180" y="844"/>
                    </a:lnTo>
                    <a:lnTo>
                      <a:pt x="176" y="862"/>
                    </a:lnTo>
                    <a:lnTo>
                      <a:pt x="176" y="874"/>
                    </a:lnTo>
                    <a:lnTo>
                      <a:pt x="174" y="886"/>
                    </a:lnTo>
                    <a:lnTo>
                      <a:pt x="174" y="886"/>
                    </a:lnTo>
                    <a:lnTo>
                      <a:pt x="162" y="886"/>
                    </a:lnTo>
                    <a:lnTo>
                      <a:pt x="162" y="886"/>
                    </a:lnTo>
                    <a:lnTo>
                      <a:pt x="160" y="886"/>
                    </a:lnTo>
                    <a:lnTo>
                      <a:pt x="156" y="888"/>
                    </a:lnTo>
                    <a:lnTo>
                      <a:pt x="154" y="894"/>
                    </a:lnTo>
                    <a:lnTo>
                      <a:pt x="154" y="902"/>
                    </a:lnTo>
                    <a:lnTo>
                      <a:pt x="154" y="902"/>
                    </a:lnTo>
                    <a:lnTo>
                      <a:pt x="152" y="922"/>
                    </a:lnTo>
                    <a:lnTo>
                      <a:pt x="154" y="932"/>
                    </a:lnTo>
                    <a:lnTo>
                      <a:pt x="154" y="932"/>
                    </a:lnTo>
                    <a:lnTo>
                      <a:pt x="146" y="932"/>
                    </a:lnTo>
                    <a:lnTo>
                      <a:pt x="130" y="930"/>
                    </a:lnTo>
                    <a:lnTo>
                      <a:pt x="130" y="930"/>
                    </a:lnTo>
                    <a:lnTo>
                      <a:pt x="120" y="932"/>
                    </a:lnTo>
                    <a:lnTo>
                      <a:pt x="112" y="936"/>
                    </a:lnTo>
                    <a:lnTo>
                      <a:pt x="106" y="942"/>
                    </a:lnTo>
                    <a:lnTo>
                      <a:pt x="106" y="942"/>
                    </a:lnTo>
                    <a:lnTo>
                      <a:pt x="102" y="940"/>
                    </a:lnTo>
                    <a:lnTo>
                      <a:pt x="98" y="938"/>
                    </a:lnTo>
                    <a:lnTo>
                      <a:pt x="90" y="938"/>
                    </a:lnTo>
                    <a:lnTo>
                      <a:pt x="90" y="938"/>
                    </a:lnTo>
                    <a:lnTo>
                      <a:pt x="82" y="938"/>
                    </a:lnTo>
                    <a:lnTo>
                      <a:pt x="74" y="938"/>
                    </a:lnTo>
                    <a:lnTo>
                      <a:pt x="62" y="940"/>
                    </a:lnTo>
                    <a:lnTo>
                      <a:pt x="48" y="950"/>
                    </a:lnTo>
                    <a:lnTo>
                      <a:pt x="48" y="950"/>
                    </a:lnTo>
                    <a:lnTo>
                      <a:pt x="34" y="962"/>
                    </a:lnTo>
                    <a:lnTo>
                      <a:pt x="24" y="972"/>
                    </a:lnTo>
                    <a:lnTo>
                      <a:pt x="14" y="988"/>
                    </a:lnTo>
                    <a:lnTo>
                      <a:pt x="14" y="988"/>
                    </a:lnTo>
                    <a:lnTo>
                      <a:pt x="12" y="994"/>
                    </a:lnTo>
                    <a:lnTo>
                      <a:pt x="12" y="1004"/>
                    </a:lnTo>
                    <a:lnTo>
                      <a:pt x="12" y="1014"/>
                    </a:lnTo>
                    <a:lnTo>
                      <a:pt x="12" y="1014"/>
                    </a:lnTo>
                    <a:lnTo>
                      <a:pt x="10" y="1018"/>
                    </a:lnTo>
                    <a:lnTo>
                      <a:pt x="4" y="1026"/>
                    </a:lnTo>
                    <a:lnTo>
                      <a:pt x="0" y="1038"/>
                    </a:lnTo>
                    <a:lnTo>
                      <a:pt x="0" y="1046"/>
                    </a:lnTo>
                    <a:lnTo>
                      <a:pt x="0" y="1054"/>
                    </a:lnTo>
                    <a:lnTo>
                      <a:pt x="0" y="1054"/>
                    </a:lnTo>
                    <a:lnTo>
                      <a:pt x="16" y="1104"/>
                    </a:lnTo>
                    <a:lnTo>
                      <a:pt x="24" y="1130"/>
                    </a:lnTo>
                    <a:lnTo>
                      <a:pt x="34" y="1150"/>
                    </a:lnTo>
                    <a:lnTo>
                      <a:pt x="34" y="1150"/>
                    </a:lnTo>
                    <a:lnTo>
                      <a:pt x="42" y="1162"/>
                    </a:lnTo>
                    <a:lnTo>
                      <a:pt x="52" y="1170"/>
                    </a:lnTo>
                    <a:lnTo>
                      <a:pt x="62" y="1174"/>
                    </a:lnTo>
                    <a:lnTo>
                      <a:pt x="70" y="1178"/>
                    </a:lnTo>
                    <a:lnTo>
                      <a:pt x="70" y="1178"/>
                    </a:lnTo>
                    <a:lnTo>
                      <a:pt x="78" y="1180"/>
                    </a:lnTo>
                    <a:lnTo>
                      <a:pt x="86" y="1182"/>
                    </a:lnTo>
                    <a:lnTo>
                      <a:pt x="92" y="1182"/>
                    </a:lnTo>
                    <a:lnTo>
                      <a:pt x="92" y="1182"/>
                    </a:lnTo>
                    <a:lnTo>
                      <a:pt x="92" y="1184"/>
                    </a:lnTo>
                    <a:lnTo>
                      <a:pt x="92" y="1188"/>
                    </a:lnTo>
                    <a:lnTo>
                      <a:pt x="94" y="1196"/>
                    </a:lnTo>
                    <a:lnTo>
                      <a:pt x="102" y="1202"/>
                    </a:lnTo>
                    <a:lnTo>
                      <a:pt x="102" y="1202"/>
                    </a:lnTo>
                    <a:lnTo>
                      <a:pt x="112" y="1208"/>
                    </a:lnTo>
                    <a:lnTo>
                      <a:pt x="122" y="1210"/>
                    </a:lnTo>
                    <a:lnTo>
                      <a:pt x="132" y="1212"/>
                    </a:lnTo>
                    <a:lnTo>
                      <a:pt x="132" y="1212"/>
                    </a:lnTo>
                    <a:lnTo>
                      <a:pt x="130" y="1216"/>
                    </a:lnTo>
                    <a:lnTo>
                      <a:pt x="130" y="1230"/>
                    </a:lnTo>
                    <a:lnTo>
                      <a:pt x="132" y="1248"/>
                    </a:lnTo>
                    <a:lnTo>
                      <a:pt x="136" y="1258"/>
                    </a:lnTo>
                    <a:lnTo>
                      <a:pt x="140" y="1270"/>
                    </a:lnTo>
                    <a:lnTo>
                      <a:pt x="140" y="1270"/>
                    </a:lnTo>
                    <a:lnTo>
                      <a:pt x="156" y="1306"/>
                    </a:lnTo>
                    <a:lnTo>
                      <a:pt x="164" y="1320"/>
                    </a:lnTo>
                    <a:lnTo>
                      <a:pt x="176" y="1342"/>
                    </a:lnTo>
                    <a:lnTo>
                      <a:pt x="176" y="1342"/>
                    </a:lnTo>
                    <a:lnTo>
                      <a:pt x="190" y="1364"/>
                    </a:lnTo>
                    <a:lnTo>
                      <a:pt x="200" y="1384"/>
                    </a:lnTo>
                    <a:lnTo>
                      <a:pt x="210" y="1402"/>
                    </a:lnTo>
                    <a:lnTo>
                      <a:pt x="222" y="1420"/>
                    </a:lnTo>
                    <a:lnTo>
                      <a:pt x="222" y="1420"/>
                    </a:lnTo>
                    <a:lnTo>
                      <a:pt x="234" y="1434"/>
                    </a:lnTo>
                    <a:lnTo>
                      <a:pt x="244" y="1444"/>
                    </a:lnTo>
                    <a:lnTo>
                      <a:pt x="248" y="1448"/>
                    </a:lnTo>
                    <a:lnTo>
                      <a:pt x="250" y="1452"/>
                    </a:lnTo>
                    <a:lnTo>
                      <a:pt x="250" y="1458"/>
                    </a:lnTo>
                    <a:lnTo>
                      <a:pt x="250" y="1464"/>
                    </a:lnTo>
                    <a:lnTo>
                      <a:pt x="250" y="1464"/>
                    </a:lnTo>
                    <a:lnTo>
                      <a:pt x="246" y="1476"/>
                    </a:lnTo>
                    <a:lnTo>
                      <a:pt x="244" y="1488"/>
                    </a:lnTo>
                    <a:lnTo>
                      <a:pt x="242" y="1498"/>
                    </a:lnTo>
                    <a:lnTo>
                      <a:pt x="246" y="1512"/>
                    </a:lnTo>
                    <a:lnTo>
                      <a:pt x="246" y="1512"/>
                    </a:lnTo>
                    <a:lnTo>
                      <a:pt x="252" y="1526"/>
                    </a:lnTo>
                    <a:lnTo>
                      <a:pt x="256" y="1536"/>
                    </a:lnTo>
                    <a:lnTo>
                      <a:pt x="260" y="1540"/>
                    </a:lnTo>
                    <a:lnTo>
                      <a:pt x="264" y="1542"/>
                    </a:lnTo>
                    <a:lnTo>
                      <a:pt x="268" y="1544"/>
                    </a:lnTo>
                    <a:lnTo>
                      <a:pt x="276" y="1544"/>
                    </a:lnTo>
                    <a:lnTo>
                      <a:pt x="276" y="1544"/>
                    </a:lnTo>
                    <a:lnTo>
                      <a:pt x="284" y="1542"/>
                    </a:lnTo>
                    <a:lnTo>
                      <a:pt x="292" y="1540"/>
                    </a:lnTo>
                    <a:lnTo>
                      <a:pt x="304" y="1530"/>
                    </a:lnTo>
                    <a:lnTo>
                      <a:pt x="312" y="1522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8" y="1520"/>
                    </a:lnTo>
                    <a:lnTo>
                      <a:pt x="318" y="1528"/>
                    </a:lnTo>
                    <a:lnTo>
                      <a:pt x="316" y="1540"/>
                    </a:lnTo>
                    <a:lnTo>
                      <a:pt x="316" y="1540"/>
                    </a:lnTo>
                    <a:lnTo>
                      <a:pt x="312" y="1570"/>
                    </a:lnTo>
                    <a:lnTo>
                      <a:pt x="308" y="1592"/>
                    </a:lnTo>
                    <a:lnTo>
                      <a:pt x="308" y="1592"/>
                    </a:lnTo>
                    <a:lnTo>
                      <a:pt x="304" y="1606"/>
                    </a:lnTo>
                    <a:lnTo>
                      <a:pt x="300" y="1628"/>
                    </a:lnTo>
                    <a:lnTo>
                      <a:pt x="300" y="1628"/>
                    </a:lnTo>
                    <a:lnTo>
                      <a:pt x="298" y="1644"/>
                    </a:lnTo>
                    <a:lnTo>
                      <a:pt x="294" y="1656"/>
                    </a:lnTo>
                    <a:lnTo>
                      <a:pt x="292" y="1664"/>
                    </a:lnTo>
                    <a:lnTo>
                      <a:pt x="292" y="1670"/>
                    </a:lnTo>
                    <a:lnTo>
                      <a:pt x="292" y="1670"/>
                    </a:lnTo>
                    <a:lnTo>
                      <a:pt x="292" y="1674"/>
                    </a:lnTo>
                    <a:lnTo>
                      <a:pt x="290" y="1678"/>
                    </a:lnTo>
                    <a:lnTo>
                      <a:pt x="288" y="1686"/>
                    </a:lnTo>
                    <a:lnTo>
                      <a:pt x="284" y="1696"/>
                    </a:lnTo>
                    <a:lnTo>
                      <a:pt x="284" y="1696"/>
                    </a:lnTo>
                    <a:lnTo>
                      <a:pt x="270" y="1758"/>
                    </a:lnTo>
                    <a:lnTo>
                      <a:pt x="270" y="1758"/>
                    </a:lnTo>
                    <a:lnTo>
                      <a:pt x="264" y="1784"/>
                    </a:lnTo>
                    <a:lnTo>
                      <a:pt x="260" y="1810"/>
                    </a:lnTo>
                    <a:lnTo>
                      <a:pt x="252" y="1870"/>
                    </a:lnTo>
                    <a:lnTo>
                      <a:pt x="252" y="1870"/>
                    </a:lnTo>
                    <a:lnTo>
                      <a:pt x="246" y="1906"/>
                    </a:lnTo>
                    <a:lnTo>
                      <a:pt x="242" y="1948"/>
                    </a:lnTo>
                    <a:lnTo>
                      <a:pt x="238" y="1994"/>
                    </a:lnTo>
                    <a:lnTo>
                      <a:pt x="238" y="1994"/>
                    </a:lnTo>
                    <a:lnTo>
                      <a:pt x="238" y="2000"/>
                    </a:lnTo>
                    <a:lnTo>
                      <a:pt x="236" y="2004"/>
                    </a:lnTo>
                    <a:lnTo>
                      <a:pt x="234" y="2006"/>
                    </a:lnTo>
                    <a:lnTo>
                      <a:pt x="234" y="2006"/>
                    </a:lnTo>
                    <a:lnTo>
                      <a:pt x="224" y="2010"/>
                    </a:lnTo>
                    <a:lnTo>
                      <a:pt x="220" y="2012"/>
                    </a:lnTo>
                    <a:lnTo>
                      <a:pt x="218" y="2016"/>
                    </a:lnTo>
                    <a:lnTo>
                      <a:pt x="218" y="2016"/>
                    </a:lnTo>
                    <a:lnTo>
                      <a:pt x="216" y="2026"/>
                    </a:lnTo>
                    <a:lnTo>
                      <a:pt x="214" y="2030"/>
                    </a:lnTo>
                    <a:lnTo>
                      <a:pt x="210" y="2036"/>
                    </a:lnTo>
                    <a:lnTo>
                      <a:pt x="210" y="2036"/>
                    </a:lnTo>
                    <a:lnTo>
                      <a:pt x="200" y="2048"/>
                    </a:lnTo>
                    <a:lnTo>
                      <a:pt x="196" y="2054"/>
                    </a:lnTo>
                    <a:lnTo>
                      <a:pt x="198" y="2060"/>
                    </a:lnTo>
                    <a:lnTo>
                      <a:pt x="198" y="2060"/>
                    </a:lnTo>
                    <a:lnTo>
                      <a:pt x="200" y="2066"/>
                    </a:lnTo>
                    <a:lnTo>
                      <a:pt x="204" y="2072"/>
                    </a:lnTo>
                    <a:lnTo>
                      <a:pt x="218" y="2086"/>
                    </a:lnTo>
                    <a:lnTo>
                      <a:pt x="234" y="2100"/>
                    </a:lnTo>
                    <a:lnTo>
                      <a:pt x="234" y="2100"/>
                    </a:lnTo>
                    <a:lnTo>
                      <a:pt x="238" y="2114"/>
                    </a:lnTo>
                    <a:lnTo>
                      <a:pt x="242" y="2142"/>
                    </a:lnTo>
                    <a:lnTo>
                      <a:pt x="242" y="2142"/>
                    </a:lnTo>
                    <a:lnTo>
                      <a:pt x="242" y="2154"/>
                    </a:lnTo>
                    <a:lnTo>
                      <a:pt x="240" y="2160"/>
                    </a:lnTo>
                    <a:lnTo>
                      <a:pt x="236" y="2168"/>
                    </a:lnTo>
                    <a:lnTo>
                      <a:pt x="232" y="2180"/>
                    </a:lnTo>
                    <a:lnTo>
                      <a:pt x="232" y="2180"/>
                    </a:lnTo>
                    <a:lnTo>
                      <a:pt x="226" y="2204"/>
                    </a:lnTo>
                    <a:lnTo>
                      <a:pt x="222" y="2222"/>
                    </a:lnTo>
                    <a:lnTo>
                      <a:pt x="222" y="2222"/>
                    </a:lnTo>
                    <a:lnTo>
                      <a:pt x="222" y="2230"/>
                    </a:lnTo>
                    <a:lnTo>
                      <a:pt x="224" y="2234"/>
                    </a:lnTo>
                    <a:lnTo>
                      <a:pt x="228" y="2238"/>
                    </a:lnTo>
                    <a:lnTo>
                      <a:pt x="228" y="2238"/>
                    </a:lnTo>
                    <a:lnTo>
                      <a:pt x="228" y="2242"/>
                    </a:lnTo>
                    <a:lnTo>
                      <a:pt x="226" y="2252"/>
                    </a:lnTo>
                    <a:lnTo>
                      <a:pt x="228" y="2264"/>
                    </a:lnTo>
                    <a:lnTo>
                      <a:pt x="230" y="2270"/>
                    </a:lnTo>
                    <a:lnTo>
                      <a:pt x="234" y="2274"/>
                    </a:lnTo>
                    <a:lnTo>
                      <a:pt x="234" y="2274"/>
                    </a:lnTo>
                    <a:lnTo>
                      <a:pt x="242" y="2276"/>
                    </a:lnTo>
                    <a:lnTo>
                      <a:pt x="256" y="2278"/>
                    </a:lnTo>
                    <a:lnTo>
                      <a:pt x="294" y="2278"/>
                    </a:lnTo>
                    <a:lnTo>
                      <a:pt x="336" y="2278"/>
                    </a:lnTo>
                    <a:lnTo>
                      <a:pt x="368" y="2276"/>
                    </a:lnTo>
                    <a:lnTo>
                      <a:pt x="368" y="2276"/>
                    </a:lnTo>
                    <a:lnTo>
                      <a:pt x="388" y="2274"/>
                    </a:lnTo>
                    <a:lnTo>
                      <a:pt x="410" y="2274"/>
                    </a:lnTo>
                    <a:lnTo>
                      <a:pt x="432" y="2274"/>
                    </a:lnTo>
                    <a:lnTo>
                      <a:pt x="456" y="2276"/>
                    </a:lnTo>
                    <a:lnTo>
                      <a:pt x="456" y="2276"/>
                    </a:lnTo>
                    <a:lnTo>
                      <a:pt x="480" y="2278"/>
                    </a:lnTo>
                    <a:lnTo>
                      <a:pt x="504" y="2280"/>
                    </a:lnTo>
                    <a:lnTo>
                      <a:pt x="538" y="2278"/>
                    </a:lnTo>
                    <a:lnTo>
                      <a:pt x="538" y="2278"/>
                    </a:lnTo>
                    <a:lnTo>
                      <a:pt x="548" y="2278"/>
                    </a:lnTo>
                    <a:lnTo>
                      <a:pt x="554" y="2276"/>
                    </a:lnTo>
                    <a:lnTo>
                      <a:pt x="560" y="2274"/>
                    </a:lnTo>
                    <a:lnTo>
                      <a:pt x="564" y="2266"/>
                    </a:lnTo>
                    <a:lnTo>
                      <a:pt x="564" y="2266"/>
                    </a:lnTo>
                    <a:lnTo>
                      <a:pt x="570" y="2254"/>
                    </a:lnTo>
                    <a:lnTo>
                      <a:pt x="572" y="2246"/>
                    </a:lnTo>
                    <a:lnTo>
                      <a:pt x="570" y="2242"/>
                    </a:lnTo>
                    <a:lnTo>
                      <a:pt x="568" y="2238"/>
                    </a:lnTo>
                    <a:lnTo>
                      <a:pt x="566" y="2238"/>
                    </a:lnTo>
                    <a:lnTo>
                      <a:pt x="562" y="2236"/>
                    </a:lnTo>
                    <a:lnTo>
                      <a:pt x="562" y="2236"/>
                    </a:lnTo>
                    <a:lnTo>
                      <a:pt x="548" y="2236"/>
                    </a:lnTo>
                    <a:lnTo>
                      <a:pt x="534" y="2236"/>
                    </a:lnTo>
                    <a:lnTo>
                      <a:pt x="518" y="2232"/>
                    </a:lnTo>
                    <a:lnTo>
                      <a:pt x="512" y="2230"/>
                    </a:lnTo>
                    <a:lnTo>
                      <a:pt x="506" y="2226"/>
                    </a:lnTo>
                    <a:lnTo>
                      <a:pt x="506" y="2226"/>
                    </a:lnTo>
                    <a:lnTo>
                      <a:pt x="486" y="2210"/>
                    </a:lnTo>
                    <a:lnTo>
                      <a:pt x="474" y="2202"/>
                    </a:lnTo>
                    <a:lnTo>
                      <a:pt x="462" y="2194"/>
                    </a:lnTo>
                    <a:lnTo>
                      <a:pt x="462" y="2194"/>
                    </a:lnTo>
                    <a:lnTo>
                      <a:pt x="454" y="2190"/>
                    </a:lnTo>
                    <a:lnTo>
                      <a:pt x="452" y="2188"/>
                    </a:lnTo>
                    <a:lnTo>
                      <a:pt x="446" y="2178"/>
                    </a:lnTo>
                    <a:lnTo>
                      <a:pt x="446" y="2178"/>
                    </a:lnTo>
                    <a:lnTo>
                      <a:pt x="442" y="2172"/>
                    </a:lnTo>
                    <a:lnTo>
                      <a:pt x="438" y="2166"/>
                    </a:lnTo>
                    <a:lnTo>
                      <a:pt x="432" y="2152"/>
                    </a:lnTo>
                    <a:lnTo>
                      <a:pt x="428" y="2136"/>
                    </a:lnTo>
                    <a:lnTo>
                      <a:pt x="428" y="2136"/>
                    </a:lnTo>
                    <a:lnTo>
                      <a:pt x="430" y="2136"/>
                    </a:lnTo>
                    <a:lnTo>
                      <a:pt x="434" y="2136"/>
                    </a:lnTo>
                    <a:lnTo>
                      <a:pt x="436" y="2132"/>
                    </a:lnTo>
                    <a:lnTo>
                      <a:pt x="436" y="2132"/>
                    </a:lnTo>
                    <a:lnTo>
                      <a:pt x="434" y="2118"/>
                    </a:lnTo>
                    <a:lnTo>
                      <a:pt x="432" y="2112"/>
                    </a:lnTo>
                    <a:lnTo>
                      <a:pt x="432" y="2112"/>
                    </a:lnTo>
                    <a:lnTo>
                      <a:pt x="436" y="2104"/>
                    </a:lnTo>
                    <a:lnTo>
                      <a:pt x="446" y="2082"/>
                    </a:lnTo>
                    <a:lnTo>
                      <a:pt x="446" y="2082"/>
                    </a:lnTo>
                    <a:lnTo>
                      <a:pt x="452" y="2070"/>
                    </a:lnTo>
                    <a:lnTo>
                      <a:pt x="458" y="2064"/>
                    </a:lnTo>
                    <a:lnTo>
                      <a:pt x="466" y="2058"/>
                    </a:lnTo>
                    <a:lnTo>
                      <a:pt x="472" y="2052"/>
                    </a:lnTo>
                    <a:lnTo>
                      <a:pt x="472" y="2052"/>
                    </a:lnTo>
                    <a:lnTo>
                      <a:pt x="480" y="2044"/>
                    </a:lnTo>
                    <a:lnTo>
                      <a:pt x="488" y="2032"/>
                    </a:lnTo>
                    <a:lnTo>
                      <a:pt x="506" y="2000"/>
                    </a:lnTo>
                    <a:lnTo>
                      <a:pt x="506" y="2000"/>
                    </a:lnTo>
                    <a:lnTo>
                      <a:pt x="544" y="1938"/>
                    </a:lnTo>
                    <a:lnTo>
                      <a:pt x="590" y="1864"/>
                    </a:lnTo>
                    <a:lnTo>
                      <a:pt x="590" y="1864"/>
                    </a:lnTo>
                    <a:lnTo>
                      <a:pt x="648" y="1766"/>
                    </a:lnTo>
                    <a:lnTo>
                      <a:pt x="648" y="1766"/>
                    </a:lnTo>
                    <a:lnTo>
                      <a:pt x="676" y="1722"/>
                    </a:lnTo>
                    <a:lnTo>
                      <a:pt x="702" y="1688"/>
                    </a:lnTo>
                    <a:lnTo>
                      <a:pt x="702" y="1688"/>
                    </a:lnTo>
                    <a:lnTo>
                      <a:pt x="716" y="1668"/>
                    </a:lnTo>
                    <a:lnTo>
                      <a:pt x="734" y="1642"/>
                    </a:lnTo>
                    <a:lnTo>
                      <a:pt x="748" y="1616"/>
                    </a:lnTo>
                    <a:lnTo>
                      <a:pt x="754" y="1606"/>
                    </a:lnTo>
                    <a:lnTo>
                      <a:pt x="756" y="1596"/>
                    </a:lnTo>
                    <a:lnTo>
                      <a:pt x="756" y="1596"/>
                    </a:lnTo>
                    <a:lnTo>
                      <a:pt x="754" y="1584"/>
                    </a:lnTo>
                    <a:lnTo>
                      <a:pt x="750" y="1566"/>
                    </a:lnTo>
                    <a:lnTo>
                      <a:pt x="742" y="1526"/>
                    </a:lnTo>
                    <a:lnTo>
                      <a:pt x="722" y="1452"/>
                    </a:lnTo>
                    <a:lnTo>
                      <a:pt x="722" y="1452"/>
                    </a:lnTo>
                    <a:lnTo>
                      <a:pt x="714" y="1426"/>
                    </a:lnTo>
                    <a:lnTo>
                      <a:pt x="704" y="1398"/>
                    </a:lnTo>
                    <a:lnTo>
                      <a:pt x="686" y="1342"/>
                    </a:lnTo>
                    <a:lnTo>
                      <a:pt x="686" y="1342"/>
                    </a:lnTo>
                    <a:lnTo>
                      <a:pt x="678" y="1316"/>
                    </a:lnTo>
                    <a:lnTo>
                      <a:pt x="668" y="1294"/>
                    </a:lnTo>
                    <a:lnTo>
                      <a:pt x="658" y="1276"/>
                    </a:lnTo>
                    <a:lnTo>
                      <a:pt x="658" y="1276"/>
                    </a:lnTo>
                    <a:lnTo>
                      <a:pt x="664" y="1240"/>
                    </a:lnTo>
                    <a:lnTo>
                      <a:pt x="664" y="1240"/>
                    </a:lnTo>
                    <a:lnTo>
                      <a:pt x="664" y="1228"/>
                    </a:lnTo>
                    <a:lnTo>
                      <a:pt x="664" y="1218"/>
                    </a:lnTo>
                    <a:lnTo>
                      <a:pt x="662" y="1200"/>
                    </a:lnTo>
                    <a:lnTo>
                      <a:pt x="662" y="1200"/>
                    </a:lnTo>
                    <a:lnTo>
                      <a:pt x="662" y="1190"/>
                    </a:lnTo>
                    <a:lnTo>
                      <a:pt x="658" y="1180"/>
                    </a:lnTo>
                    <a:lnTo>
                      <a:pt x="650" y="1152"/>
                    </a:lnTo>
                    <a:lnTo>
                      <a:pt x="650" y="1152"/>
                    </a:lnTo>
                    <a:lnTo>
                      <a:pt x="630" y="1104"/>
                    </a:lnTo>
                    <a:lnTo>
                      <a:pt x="630" y="1104"/>
                    </a:lnTo>
                    <a:lnTo>
                      <a:pt x="618" y="1062"/>
                    </a:lnTo>
                    <a:lnTo>
                      <a:pt x="612" y="1044"/>
                    </a:lnTo>
                    <a:lnTo>
                      <a:pt x="604" y="1028"/>
                    </a:lnTo>
                    <a:lnTo>
                      <a:pt x="604" y="1028"/>
                    </a:lnTo>
                    <a:lnTo>
                      <a:pt x="590" y="998"/>
                    </a:lnTo>
                    <a:lnTo>
                      <a:pt x="582" y="984"/>
                    </a:lnTo>
                    <a:lnTo>
                      <a:pt x="588" y="964"/>
                    </a:lnTo>
                    <a:lnTo>
                      <a:pt x="580" y="958"/>
                    </a:lnTo>
                    <a:lnTo>
                      <a:pt x="580" y="958"/>
                    </a:lnTo>
                    <a:lnTo>
                      <a:pt x="582" y="956"/>
                    </a:lnTo>
                    <a:lnTo>
                      <a:pt x="584" y="952"/>
                    </a:lnTo>
                    <a:lnTo>
                      <a:pt x="584" y="948"/>
                    </a:lnTo>
                    <a:lnTo>
                      <a:pt x="584" y="948"/>
                    </a:lnTo>
                    <a:lnTo>
                      <a:pt x="586" y="932"/>
                    </a:lnTo>
                    <a:lnTo>
                      <a:pt x="586" y="932"/>
                    </a:lnTo>
                    <a:lnTo>
                      <a:pt x="592" y="936"/>
                    </a:lnTo>
                    <a:lnTo>
                      <a:pt x="600" y="938"/>
                    </a:lnTo>
                    <a:lnTo>
                      <a:pt x="610" y="940"/>
                    </a:lnTo>
                    <a:lnTo>
                      <a:pt x="610" y="940"/>
                    </a:lnTo>
                    <a:lnTo>
                      <a:pt x="614" y="940"/>
                    </a:lnTo>
                    <a:lnTo>
                      <a:pt x="618" y="938"/>
                    </a:lnTo>
                    <a:lnTo>
                      <a:pt x="624" y="932"/>
                    </a:lnTo>
                    <a:lnTo>
                      <a:pt x="630" y="922"/>
                    </a:lnTo>
                    <a:lnTo>
                      <a:pt x="648" y="924"/>
                    </a:lnTo>
                    <a:lnTo>
                      <a:pt x="648" y="924"/>
                    </a:lnTo>
                    <a:lnTo>
                      <a:pt x="648" y="926"/>
                    </a:lnTo>
                    <a:lnTo>
                      <a:pt x="652" y="930"/>
                    </a:lnTo>
                    <a:lnTo>
                      <a:pt x="656" y="930"/>
                    </a:lnTo>
                    <a:lnTo>
                      <a:pt x="656" y="930"/>
                    </a:lnTo>
                    <a:lnTo>
                      <a:pt x="682" y="938"/>
                    </a:lnTo>
                    <a:lnTo>
                      <a:pt x="686" y="932"/>
                    </a:lnTo>
                    <a:lnTo>
                      <a:pt x="686" y="932"/>
                    </a:lnTo>
                    <a:lnTo>
                      <a:pt x="690" y="936"/>
                    </a:lnTo>
                    <a:lnTo>
                      <a:pt x="698" y="940"/>
                    </a:lnTo>
                    <a:lnTo>
                      <a:pt x="698" y="940"/>
                    </a:lnTo>
                    <a:lnTo>
                      <a:pt x="716" y="944"/>
                    </a:lnTo>
                    <a:lnTo>
                      <a:pt x="716" y="944"/>
                    </a:lnTo>
                    <a:lnTo>
                      <a:pt x="718" y="944"/>
                    </a:lnTo>
                    <a:lnTo>
                      <a:pt x="722" y="942"/>
                    </a:lnTo>
                    <a:lnTo>
                      <a:pt x="722" y="942"/>
                    </a:lnTo>
                    <a:lnTo>
                      <a:pt x="730" y="940"/>
                    </a:lnTo>
                    <a:lnTo>
                      <a:pt x="734" y="936"/>
                    </a:lnTo>
                    <a:lnTo>
                      <a:pt x="734" y="936"/>
                    </a:lnTo>
                    <a:lnTo>
                      <a:pt x="740" y="938"/>
                    </a:lnTo>
                    <a:lnTo>
                      <a:pt x="746" y="944"/>
                    </a:lnTo>
                    <a:lnTo>
                      <a:pt x="746" y="944"/>
                    </a:lnTo>
                    <a:lnTo>
                      <a:pt x="748" y="944"/>
                    </a:lnTo>
                    <a:lnTo>
                      <a:pt x="752" y="946"/>
                    </a:lnTo>
                    <a:lnTo>
                      <a:pt x="758" y="946"/>
                    </a:lnTo>
                    <a:lnTo>
                      <a:pt x="758" y="946"/>
                    </a:lnTo>
                    <a:lnTo>
                      <a:pt x="762" y="948"/>
                    </a:lnTo>
                    <a:lnTo>
                      <a:pt x="764" y="948"/>
                    </a:lnTo>
                    <a:lnTo>
                      <a:pt x="768" y="946"/>
                    </a:lnTo>
                    <a:lnTo>
                      <a:pt x="768" y="946"/>
                    </a:lnTo>
                    <a:lnTo>
                      <a:pt x="778" y="932"/>
                    </a:lnTo>
                    <a:lnTo>
                      <a:pt x="782" y="922"/>
                    </a:lnTo>
                    <a:lnTo>
                      <a:pt x="784" y="908"/>
                    </a:lnTo>
                    <a:lnTo>
                      <a:pt x="784" y="908"/>
                    </a:lnTo>
                    <a:lnTo>
                      <a:pt x="788" y="886"/>
                    </a:lnTo>
                    <a:lnTo>
                      <a:pt x="788" y="878"/>
                    </a:lnTo>
                    <a:lnTo>
                      <a:pt x="788" y="874"/>
                    </a:lnTo>
                    <a:lnTo>
                      <a:pt x="784" y="874"/>
                    </a:lnTo>
                    <a:lnTo>
                      <a:pt x="784" y="874"/>
                    </a:lnTo>
                    <a:close/>
                    <a:moveTo>
                      <a:pt x="270" y="894"/>
                    </a:moveTo>
                    <a:lnTo>
                      <a:pt x="270" y="894"/>
                    </a:lnTo>
                    <a:lnTo>
                      <a:pt x="264" y="916"/>
                    </a:lnTo>
                    <a:lnTo>
                      <a:pt x="258" y="936"/>
                    </a:lnTo>
                    <a:lnTo>
                      <a:pt x="258" y="936"/>
                    </a:lnTo>
                    <a:lnTo>
                      <a:pt x="256" y="940"/>
                    </a:lnTo>
                    <a:lnTo>
                      <a:pt x="254" y="944"/>
                    </a:lnTo>
                    <a:lnTo>
                      <a:pt x="248" y="948"/>
                    </a:lnTo>
                    <a:lnTo>
                      <a:pt x="238" y="952"/>
                    </a:lnTo>
                    <a:lnTo>
                      <a:pt x="238" y="952"/>
                    </a:lnTo>
                    <a:lnTo>
                      <a:pt x="240" y="942"/>
                    </a:lnTo>
                    <a:lnTo>
                      <a:pt x="240" y="916"/>
                    </a:lnTo>
                    <a:lnTo>
                      <a:pt x="240" y="916"/>
                    </a:lnTo>
                    <a:lnTo>
                      <a:pt x="238" y="904"/>
                    </a:lnTo>
                    <a:lnTo>
                      <a:pt x="234" y="896"/>
                    </a:lnTo>
                    <a:lnTo>
                      <a:pt x="228" y="892"/>
                    </a:lnTo>
                    <a:lnTo>
                      <a:pt x="218" y="888"/>
                    </a:lnTo>
                    <a:lnTo>
                      <a:pt x="218" y="888"/>
                    </a:lnTo>
                    <a:lnTo>
                      <a:pt x="206" y="886"/>
                    </a:lnTo>
                    <a:lnTo>
                      <a:pt x="190" y="886"/>
                    </a:lnTo>
                    <a:lnTo>
                      <a:pt x="190" y="886"/>
                    </a:lnTo>
                    <a:lnTo>
                      <a:pt x="190" y="884"/>
                    </a:lnTo>
                    <a:lnTo>
                      <a:pt x="190" y="884"/>
                    </a:lnTo>
                    <a:lnTo>
                      <a:pt x="190" y="870"/>
                    </a:lnTo>
                    <a:lnTo>
                      <a:pt x="194" y="854"/>
                    </a:lnTo>
                    <a:lnTo>
                      <a:pt x="194" y="854"/>
                    </a:lnTo>
                    <a:lnTo>
                      <a:pt x="202" y="854"/>
                    </a:lnTo>
                    <a:lnTo>
                      <a:pt x="212" y="854"/>
                    </a:lnTo>
                    <a:lnTo>
                      <a:pt x="212" y="854"/>
                    </a:lnTo>
                    <a:lnTo>
                      <a:pt x="214" y="844"/>
                    </a:lnTo>
                    <a:lnTo>
                      <a:pt x="218" y="834"/>
                    </a:lnTo>
                    <a:lnTo>
                      <a:pt x="218" y="834"/>
                    </a:lnTo>
                    <a:lnTo>
                      <a:pt x="210" y="832"/>
                    </a:lnTo>
                    <a:lnTo>
                      <a:pt x="210" y="832"/>
                    </a:lnTo>
                    <a:lnTo>
                      <a:pt x="232" y="728"/>
                    </a:lnTo>
                    <a:lnTo>
                      <a:pt x="244" y="676"/>
                    </a:lnTo>
                    <a:lnTo>
                      <a:pt x="258" y="626"/>
                    </a:lnTo>
                    <a:lnTo>
                      <a:pt x="258" y="626"/>
                    </a:lnTo>
                    <a:lnTo>
                      <a:pt x="258" y="628"/>
                    </a:lnTo>
                    <a:lnTo>
                      <a:pt x="258" y="628"/>
                    </a:lnTo>
                    <a:lnTo>
                      <a:pt x="264" y="646"/>
                    </a:lnTo>
                    <a:lnTo>
                      <a:pt x="266" y="656"/>
                    </a:lnTo>
                    <a:lnTo>
                      <a:pt x="268" y="674"/>
                    </a:lnTo>
                    <a:lnTo>
                      <a:pt x="268" y="674"/>
                    </a:lnTo>
                    <a:lnTo>
                      <a:pt x="270" y="708"/>
                    </a:lnTo>
                    <a:lnTo>
                      <a:pt x="272" y="738"/>
                    </a:lnTo>
                    <a:lnTo>
                      <a:pt x="272" y="738"/>
                    </a:lnTo>
                    <a:lnTo>
                      <a:pt x="274" y="760"/>
                    </a:lnTo>
                    <a:lnTo>
                      <a:pt x="270" y="780"/>
                    </a:lnTo>
                    <a:lnTo>
                      <a:pt x="270" y="780"/>
                    </a:lnTo>
                    <a:lnTo>
                      <a:pt x="266" y="800"/>
                    </a:lnTo>
                    <a:lnTo>
                      <a:pt x="264" y="810"/>
                    </a:lnTo>
                    <a:lnTo>
                      <a:pt x="266" y="826"/>
                    </a:lnTo>
                    <a:lnTo>
                      <a:pt x="266" y="826"/>
                    </a:lnTo>
                    <a:lnTo>
                      <a:pt x="270" y="852"/>
                    </a:lnTo>
                    <a:lnTo>
                      <a:pt x="272" y="860"/>
                    </a:lnTo>
                    <a:lnTo>
                      <a:pt x="274" y="868"/>
                    </a:lnTo>
                    <a:lnTo>
                      <a:pt x="274" y="868"/>
                    </a:lnTo>
                    <a:lnTo>
                      <a:pt x="276" y="874"/>
                    </a:lnTo>
                    <a:lnTo>
                      <a:pt x="276" y="878"/>
                    </a:lnTo>
                    <a:lnTo>
                      <a:pt x="270" y="894"/>
                    </a:lnTo>
                    <a:lnTo>
                      <a:pt x="270" y="894"/>
                    </a:lnTo>
                    <a:close/>
                    <a:moveTo>
                      <a:pt x="562" y="1584"/>
                    </a:moveTo>
                    <a:lnTo>
                      <a:pt x="562" y="1584"/>
                    </a:lnTo>
                    <a:lnTo>
                      <a:pt x="562" y="1586"/>
                    </a:lnTo>
                    <a:lnTo>
                      <a:pt x="562" y="1590"/>
                    </a:lnTo>
                    <a:lnTo>
                      <a:pt x="560" y="1592"/>
                    </a:lnTo>
                    <a:lnTo>
                      <a:pt x="562" y="1598"/>
                    </a:lnTo>
                    <a:lnTo>
                      <a:pt x="562" y="1598"/>
                    </a:lnTo>
                    <a:lnTo>
                      <a:pt x="564" y="1608"/>
                    </a:lnTo>
                    <a:lnTo>
                      <a:pt x="562" y="1610"/>
                    </a:lnTo>
                    <a:lnTo>
                      <a:pt x="560" y="1612"/>
                    </a:lnTo>
                    <a:lnTo>
                      <a:pt x="560" y="1612"/>
                    </a:lnTo>
                    <a:lnTo>
                      <a:pt x="558" y="1612"/>
                    </a:lnTo>
                    <a:lnTo>
                      <a:pt x="554" y="1610"/>
                    </a:lnTo>
                    <a:lnTo>
                      <a:pt x="548" y="1610"/>
                    </a:lnTo>
                    <a:lnTo>
                      <a:pt x="542" y="1610"/>
                    </a:lnTo>
                    <a:lnTo>
                      <a:pt x="542" y="1610"/>
                    </a:lnTo>
                    <a:lnTo>
                      <a:pt x="538" y="1614"/>
                    </a:lnTo>
                    <a:lnTo>
                      <a:pt x="536" y="1618"/>
                    </a:lnTo>
                    <a:lnTo>
                      <a:pt x="538" y="1630"/>
                    </a:lnTo>
                    <a:lnTo>
                      <a:pt x="538" y="1630"/>
                    </a:lnTo>
                    <a:lnTo>
                      <a:pt x="538" y="1634"/>
                    </a:lnTo>
                    <a:lnTo>
                      <a:pt x="534" y="1636"/>
                    </a:lnTo>
                    <a:lnTo>
                      <a:pt x="524" y="1642"/>
                    </a:lnTo>
                    <a:lnTo>
                      <a:pt x="524" y="1642"/>
                    </a:lnTo>
                    <a:lnTo>
                      <a:pt x="516" y="1648"/>
                    </a:lnTo>
                    <a:lnTo>
                      <a:pt x="500" y="1662"/>
                    </a:lnTo>
                    <a:lnTo>
                      <a:pt x="500" y="1662"/>
                    </a:lnTo>
                    <a:lnTo>
                      <a:pt x="484" y="1680"/>
                    </a:lnTo>
                    <a:lnTo>
                      <a:pt x="480" y="1688"/>
                    </a:lnTo>
                    <a:lnTo>
                      <a:pt x="480" y="1688"/>
                    </a:lnTo>
                    <a:lnTo>
                      <a:pt x="478" y="1676"/>
                    </a:lnTo>
                    <a:lnTo>
                      <a:pt x="480" y="1668"/>
                    </a:lnTo>
                    <a:lnTo>
                      <a:pt x="482" y="1660"/>
                    </a:lnTo>
                    <a:lnTo>
                      <a:pt x="482" y="1660"/>
                    </a:lnTo>
                    <a:lnTo>
                      <a:pt x="488" y="1646"/>
                    </a:lnTo>
                    <a:lnTo>
                      <a:pt x="496" y="1626"/>
                    </a:lnTo>
                    <a:lnTo>
                      <a:pt x="496" y="1626"/>
                    </a:lnTo>
                    <a:lnTo>
                      <a:pt x="498" y="1616"/>
                    </a:lnTo>
                    <a:lnTo>
                      <a:pt x="498" y="1606"/>
                    </a:lnTo>
                    <a:lnTo>
                      <a:pt x="498" y="1596"/>
                    </a:lnTo>
                    <a:lnTo>
                      <a:pt x="500" y="1580"/>
                    </a:lnTo>
                    <a:lnTo>
                      <a:pt x="500" y="1580"/>
                    </a:lnTo>
                    <a:lnTo>
                      <a:pt x="502" y="1548"/>
                    </a:lnTo>
                    <a:lnTo>
                      <a:pt x="504" y="1514"/>
                    </a:lnTo>
                    <a:lnTo>
                      <a:pt x="504" y="1514"/>
                    </a:lnTo>
                    <a:lnTo>
                      <a:pt x="514" y="1454"/>
                    </a:lnTo>
                    <a:lnTo>
                      <a:pt x="514" y="1454"/>
                    </a:lnTo>
                    <a:lnTo>
                      <a:pt x="518" y="1464"/>
                    </a:lnTo>
                    <a:lnTo>
                      <a:pt x="522" y="1474"/>
                    </a:lnTo>
                    <a:lnTo>
                      <a:pt x="526" y="1486"/>
                    </a:lnTo>
                    <a:lnTo>
                      <a:pt x="526" y="1486"/>
                    </a:lnTo>
                    <a:lnTo>
                      <a:pt x="528" y="1496"/>
                    </a:lnTo>
                    <a:lnTo>
                      <a:pt x="532" y="1502"/>
                    </a:lnTo>
                    <a:lnTo>
                      <a:pt x="536" y="1506"/>
                    </a:lnTo>
                    <a:lnTo>
                      <a:pt x="540" y="1510"/>
                    </a:lnTo>
                    <a:lnTo>
                      <a:pt x="540" y="1510"/>
                    </a:lnTo>
                    <a:lnTo>
                      <a:pt x="544" y="1522"/>
                    </a:lnTo>
                    <a:lnTo>
                      <a:pt x="548" y="1526"/>
                    </a:lnTo>
                    <a:lnTo>
                      <a:pt x="552" y="1530"/>
                    </a:lnTo>
                    <a:lnTo>
                      <a:pt x="552" y="1530"/>
                    </a:lnTo>
                    <a:lnTo>
                      <a:pt x="556" y="1532"/>
                    </a:lnTo>
                    <a:lnTo>
                      <a:pt x="558" y="1538"/>
                    </a:lnTo>
                    <a:lnTo>
                      <a:pt x="562" y="1552"/>
                    </a:lnTo>
                    <a:lnTo>
                      <a:pt x="562" y="1552"/>
                    </a:lnTo>
                    <a:lnTo>
                      <a:pt x="564" y="1562"/>
                    </a:lnTo>
                    <a:lnTo>
                      <a:pt x="564" y="1566"/>
                    </a:lnTo>
                    <a:lnTo>
                      <a:pt x="560" y="1568"/>
                    </a:lnTo>
                    <a:lnTo>
                      <a:pt x="560" y="1568"/>
                    </a:lnTo>
                    <a:lnTo>
                      <a:pt x="558" y="1570"/>
                    </a:lnTo>
                    <a:lnTo>
                      <a:pt x="556" y="1570"/>
                    </a:lnTo>
                    <a:lnTo>
                      <a:pt x="558" y="1576"/>
                    </a:lnTo>
                    <a:lnTo>
                      <a:pt x="562" y="1584"/>
                    </a:lnTo>
                    <a:lnTo>
                      <a:pt x="562" y="1584"/>
                    </a:lnTo>
                    <a:close/>
                    <a:moveTo>
                      <a:pt x="584" y="792"/>
                    </a:moveTo>
                    <a:lnTo>
                      <a:pt x="584" y="792"/>
                    </a:lnTo>
                    <a:lnTo>
                      <a:pt x="580" y="794"/>
                    </a:lnTo>
                    <a:lnTo>
                      <a:pt x="574" y="798"/>
                    </a:lnTo>
                    <a:lnTo>
                      <a:pt x="570" y="804"/>
                    </a:lnTo>
                    <a:lnTo>
                      <a:pt x="570" y="804"/>
                    </a:lnTo>
                    <a:lnTo>
                      <a:pt x="564" y="816"/>
                    </a:lnTo>
                    <a:lnTo>
                      <a:pt x="562" y="830"/>
                    </a:lnTo>
                    <a:lnTo>
                      <a:pt x="562" y="830"/>
                    </a:lnTo>
                    <a:lnTo>
                      <a:pt x="558" y="842"/>
                    </a:lnTo>
                    <a:lnTo>
                      <a:pt x="556" y="846"/>
                    </a:lnTo>
                    <a:lnTo>
                      <a:pt x="556" y="846"/>
                    </a:lnTo>
                    <a:lnTo>
                      <a:pt x="548" y="830"/>
                    </a:lnTo>
                    <a:lnTo>
                      <a:pt x="548" y="830"/>
                    </a:lnTo>
                    <a:lnTo>
                      <a:pt x="540" y="804"/>
                    </a:lnTo>
                    <a:lnTo>
                      <a:pt x="540" y="804"/>
                    </a:lnTo>
                    <a:lnTo>
                      <a:pt x="544" y="800"/>
                    </a:lnTo>
                    <a:lnTo>
                      <a:pt x="546" y="794"/>
                    </a:lnTo>
                    <a:lnTo>
                      <a:pt x="546" y="786"/>
                    </a:lnTo>
                    <a:lnTo>
                      <a:pt x="546" y="786"/>
                    </a:lnTo>
                    <a:lnTo>
                      <a:pt x="546" y="782"/>
                    </a:lnTo>
                    <a:lnTo>
                      <a:pt x="542" y="778"/>
                    </a:lnTo>
                    <a:lnTo>
                      <a:pt x="540" y="772"/>
                    </a:lnTo>
                    <a:lnTo>
                      <a:pt x="538" y="764"/>
                    </a:lnTo>
                    <a:lnTo>
                      <a:pt x="538" y="764"/>
                    </a:lnTo>
                    <a:lnTo>
                      <a:pt x="536" y="750"/>
                    </a:lnTo>
                    <a:lnTo>
                      <a:pt x="536" y="746"/>
                    </a:lnTo>
                    <a:lnTo>
                      <a:pt x="538" y="738"/>
                    </a:lnTo>
                    <a:lnTo>
                      <a:pt x="538" y="738"/>
                    </a:lnTo>
                    <a:lnTo>
                      <a:pt x="542" y="724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50" y="720"/>
                    </a:lnTo>
                    <a:lnTo>
                      <a:pt x="558" y="712"/>
                    </a:lnTo>
                    <a:lnTo>
                      <a:pt x="558" y="712"/>
                    </a:lnTo>
                    <a:lnTo>
                      <a:pt x="564" y="706"/>
                    </a:lnTo>
                    <a:lnTo>
                      <a:pt x="570" y="700"/>
                    </a:lnTo>
                    <a:lnTo>
                      <a:pt x="574" y="694"/>
                    </a:lnTo>
                    <a:lnTo>
                      <a:pt x="574" y="694"/>
                    </a:lnTo>
                    <a:lnTo>
                      <a:pt x="580" y="722"/>
                    </a:lnTo>
                    <a:lnTo>
                      <a:pt x="580" y="722"/>
                    </a:lnTo>
                    <a:lnTo>
                      <a:pt x="584" y="734"/>
                    </a:lnTo>
                    <a:lnTo>
                      <a:pt x="588" y="744"/>
                    </a:lnTo>
                    <a:lnTo>
                      <a:pt x="588" y="744"/>
                    </a:lnTo>
                    <a:lnTo>
                      <a:pt x="598" y="784"/>
                    </a:lnTo>
                    <a:lnTo>
                      <a:pt x="584" y="792"/>
                    </a:lnTo>
                    <a:close/>
                    <a:moveTo>
                      <a:pt x="610" y="760"/>
                    </a:moveTo>
                    <a:lnTo>
                      <a:pt x="610" y="760"/>
                    </a:lnTo>
                    <a:lnTo>
                      <a:pt x="602" y="742"/>
                    </a:lnTo>
                    <a:lnTo>
                      <a:pt x="602" y="742"/>
                    </a:lnTo>
                    <a:lnTo>
                      <a:pt x="602" y="734"/>
                    </a:lnTo>
                    <a:lnTo>
                      <a:pt x="602" y="724"/>
                    </a:lnTo>
                    <a:lnTo>
                      <a:pt x="602" y="724"/>
                    </a:lnTo>
                    <a:lnTo>
                      <a:pt x="596" y="712"/>
                    </a:lnTo>
                    <a:lnTo>
                      <a:pt x="590" y="694"/>
                    </a:lnTo>
                    <a:lnTo>
                      <a:pt x="590" y="694"/>
                    </a:lnTo>
                    <a:lnTo>
                      <a:pt x="586" y="682"/>
                    </a:lnTo>
                    <a:lnTo>
                      <a:pt x="588" y="680"/>
                    </a:lnTo>
                    <a:lnTo>
                      <a:pt x="588" y="680"/>
                    </a:lnTo>
                    <a:lnTo>
                      <a:pt x="592" y="672"/>
                    </a:lnTo>
                    <a:lnTo>
                      <a:pt x="596" y="662"/>
                    </a:lnTo>
                    <a:lnTo>
                      <a:pt x="596" y="662"/>
                    </a:lnTo>
                    <a:lnTo>
                      <a:pt x="602" y="650"/>
                    </a:lnTo>
                    <a:lnTo>
                      <a:pt x="602" y="650"/>
                    </a:lnTo>
                    <a:lnTo>
                      <a:pt x="606" y="682"/>
                    </a:lnTo>
                    <a:lnTo>
                      <a:pt x="606" y="682"/>
                    </a:lnTo>
                    <a:lnTo>
                      <a:pt x="610" y="728"/>
                    </a:lnTo>
                    <a:lnTo>
                      <a:pt x="610" y="728"/>
                    </a:lnTo>
                    <a:lnTo>
                      <a:pt x="610" y="750"/>
                    </a:lnTo>
                    <a:lnTo>
                      <a:pt x="610" y="760"/>
                    </a:lnTo>
                    <a:lnTo>
                      <a:pt x="610" y="7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1356603" y="2814067"/>
                <a:ext cx="209061" cy="389250"/>
              </a:xfrm>
              <a:custGeom>
                <a:avLst/>
                <a:gdLst>
                  <a:gd name="T0" fmla="*/ 820 w 840"/>
                  <a:gd name="T1" fmla="*/ 680 h 1564"/>
                  <a:gd name="T2" fmla="*/ 754 w 840"/>
                  <a:gd name="T3" fmla="*/ 614 h 1564"/>
                  <a:gd name="T4" fmla="*/ 710 w 840"/>
                  <a:gd name="T5" fmla="*/ 550 h 1564"/>
                  <a:gd name="T6" fmla="*/ 662 w 840"/>
                  <a:gd name="T7" fmla="*/ 442 h 1564"/>
                  <a:gd name="T8" fmla="*/ 566 w 840"/>
                  <a:gd name="T9" fmla="*/ 340 h 1564"/>
                  <a:gd name="T10" fmla="*/ 528 w 840"/>
                  <a:gd name="T11" fmla="*/ 248 h 1564"/>
                  <a:gd name="T12" fmla="*/ 568 w 840"/>
                  <a:gd name="T13" fmla="*/ 204 h 1564"/>
                  <a:gd name="T14" fmla="*/ 578 w 840"/>
                  <a:gd name="T15" fmla="*/ 146 h 1564"/>
                  <a:gd name="T16" fmla="*/ 542 w 840"/>
                  <a:gd name="T17" fmla="*/ 44 h 1564"/>
                  <a:gd name="T18" fmla="*/ 494 w 840"/>
                  <a:gd name="T19" fmla="*/ 18 h 1564"/>
                  <a:gd name="T20" fmla="*/ 442 w 840"/>
                  <a:gd name="T21" fmla="*/ 2 h 1564"/>
                  <a:gd name="T22" fmla="*/ 402 w 840"/>
                  <a:gd name="T23" fmla="*/ 26 h 1564"/>
                  <a:gd name="T24" fmla="*/ 364 w 840"/>
                  <a:gd name="T25" fmla="*/ 68 h 1564"/>
                  <a:gd name="T26" fmla="*/ 294 w 840"/>
                  <a:gd name="T27" fmla="*/ 118 h 1564"/>
                  <a:gd name="T28" fmla="*/ 346 w 840"/>
                  <a:gd name="T29" fmla="*/ 140 h 1564"/>
                  <a:gd name="T30" fmla="*/ 352 w 840"/>
                  <a:gd name="T31" fmla="*/ 248 h 1564"/>
                  <a:gd name="T32" fmla="*/ 212 w 840"/>
                  <a:gd name="T33" fmla="*/ 334 h 1564"/>
                  <a:gd name="T34" fmla="*/ 172 w 840"/>
                  <a:gd name="T35" fmla="*/ 386 h 1564"/>
                  <a:gd name="T36" fmla="*/ 212 w 840"/>
                  <a:gd name="T37" fmla="*/ 444 h 1564"/>
                  <a:gd name="T38" fmla="*/ 264 w 840"/>
                  <a:gd name="T39" fmla="*/ 476 h 1564"/>
                  <a:gd name="T40" fmla="*/ 240 w 840"/>
                  <a:gd name="T41" fmla="*/ 638 h 1564"/>
                  <a:gd name="T42" fmla="*/ 178 w 840"/>
                  <a:gd name="T43" fmla="*/ 814 h 1564"/>
                  <a:gd name="T44" fmla="*/ 234 w 840"/>
                  <a:gd name="T45" fmla="*/ 880 h 1564"/>
                  <a:gd name="T46" fmla="*/ 246 w 840"/>
                  <a:gd name="T47" fmla="*/ 974 h 1564"/>
                  <a:gd name="T48" fmla="*/ 300 w 840"/>
                  <a:gd name="T49" fmla="*/ 1092 h 1564"/>
                  <a:gd name="T50" fmla="*/ 266 w 840"/>
                  <a:gd name="T51" fmla="*/ 1136 h 1564"/>
                  <a:gd name="T52" fmla="*/ 150 w 840"/>
                  <a:gd name="T53" fmla="*/ 1226 h 1564"/>
                  <a:gd name="T54" fmla="*/ 84 w 840"/>
                  <a:gd name="T55" fmla="*/ 1268 h 1564"/>
                  <a:gd name="T56" fmla="*/ 18 w 840"/>
                  <a:gd name="T57" fmla="*/ 1298 h 1564"/>
                  <a:gd name="T58" fmla="*/ 34 w 840"/>
                  <a:gd name="T59" fmla="*/ 1446 h 1564"/>
                  <a:gd name="T60" fmla="*/ 122 w 840"/>
                  <a:gd name="T61" fmla="*/ 1540 h 1564"/>
                  <a:gd name="T62" fmla="*/ 128 w 840"/>
                  <a:gd name="T63" fmla="*/ 1484 h 1564"/>
                  <a:gd name="T64" fmla="*/ 132 w 840"/>
                  <a:gd name="T65" fmla="*/ 1424 h 1564"/>
                  <a:gd name="T66" fmla="*/ 152 w 840"/>
                  <a:gd name="T67" fmla="*/ 1394 h 1564"/>
                  <a:gd name="T68" fmla="*/ 166 w 840"/>
                  <a:gd name="T69" fmla="*/ 1374 h 1564"/>
                  <a:gd name="T70" fmla="*/ 208 w 840"/>
                  <a:gd name="T71" fmla="*/ 1342 h 1564"/>
                  <a:gd name="T72" fmla="*/ 350 w 840"/>
                  <a:gd name="T73" fmla="*/ 1248 h 1564"/>
                  <a:gd name="T74" fmla="*/ 338 w 840"/>
                  <a:gd name="T75" fmla="*/ 1368 h 1564"/>
                  <a:gd name="T76" fmla="*/ 336 w 840"/>
                  <a:gd name="T77" fmla="*/ 1418 h 1564"/>
                  <a:gd name="T78" fmla="*/ 324 w 840"/>
                  <a:gd name="T79" fmla="*/ 1480 h 1564"/>
                  <a:gd name="T80" fmla="*/ 334 w 840"/>
                  <a:gd name="T81" fmla="*/ 1540 h 1564"/>
                  <a:gd name="T82" fmla="*/ 544 w 840"/>
                  <a:gd name="T83" fmla="*/ 1562 h 1564"/>
                  <a:gd name="T84" fmla="*/ 572 w 840"/>
                  <a:gd name="T85" fmla="*/ 1528 h 1564"/>
                  <a:gd name="T86" fmla="*/ 498 w 840"/>
                  <a:gd name="T87" fmla="*/ 1476 h 1564"/>
                  <a:gd name="T88" fmla="*/ 474 w 840"/>
                  <a:gd name="T89" fmla="*/ 1438 h 1564"/>
                  <a:gd name="T90" fmla="*/ 476 w 840"/>
                  <a:gd name="T91" fmla="*/ 1422 h 1564"/>
                  <a:gd name="T92" fmla="*/ 452 w 840"/>
                  <a:gd name="T93" fmla="*/ 1376 h 1564"/>
                  <a:gd name="T94" fmla="*/ 504 w 840"/>
                  <a:gd name="T95" fmla="*/ 1314 h 1564"/>
                  <a:gd name="T96" fmla="*/ 506 w 840"/>
                  <a:gd name="T97" fmla="*/ 1154 h 1564"/>
                  <a:gd name="T98" fmla="*/ 502 w 840"/>
                  <a:gd name="T99" fmla="*/ 982 h 1564"/>
                  <a:gd name="T100" fmla="*/ 496 w 840"/>
                  <a:gd name="T101" fmla="*/ 922 h 1564"/>
                  <a:gd name="T102" fmla="*/ 514 w 840"/>
                  <a:gd name="T103" fmla="*/ 876 h 1564"/>
                  <a:gd name="T104" fmla="*/ 546 w 840"/>
                  <a:gd name="T105" fmla="*/ 668 h 1564"/>
                  <a:gd name="T106" fmla="*/ 578 w 840"/>
                  <a:gd name="T107" fmla="*/ 592 h 1564"/>
                  <a:gd name="T108" fmla="*/ 642 w 840"/>
                  <a:gd name="T109" fmla="*/ 634 h 1564"/>
                  <a:gd name="T110" fmla="*/ 754 w 840"/>
                  <a:gd name="T111" fmla="*/ 680 h 1564"/>
                  <a:gd name="T112" fmla="*/ 786 w 840"/>
                  <a:gd name="T113" fmla="*/ 728 h 1564"/>
                  <a:gd name="T114" fmla="*/ 800 w 840"/>
                  <a:gd name="T115" fmla="*/ 748 h 1564"/>
                  <a:gd name="T116" fmla="*/ 796 w 840"/>
                  <a:gd name="T117" fmla="*/ 776 h 1564"/>
                  <a:gd name="T118" fmla="*/ 840 w 840"/>
                  <a:gd name="T119" fmla="*/ 754 h 1564"/>
                  <a:gd name="T120" fmla="*/ 354 w 840"/>
                  <a:gd name="T121" fmla="*/ 316 h 1564"/>
                  <a:gd name="T122" fmla="*/ 372 w 840"/>
                  <a:gd name="T123" fmla="*/ 304 h 1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0" h="1564">
                    <a:moveTo>
                      <a:pt x="840" y="736"/>
                    </a:moveTo>
                    <a:lnTo>
                      <a:pt x="840" y="736"/>
                    </a:lnTo>
                    <a:lnTo>
                      <a:pt x="838" y="726"/>
                    </a:lnTo>
                    <a:lnTo>
                      <a:pt x="836" y="714"/>
                    </a:lnTo>
                    <a:lnTo>
                      <a:pt x="836" y="714"/>
                    </a:lnTo>
                    <a:lnTo>
                      <a:pt x="838" y="704"/>
                    </a:lnTo>
                    <a:lnTo>
                      <a:pt x="836" y="700"/>
                    </a:lnTo>
                    <a:lnTo>
                      <a:pt x="834" y="696"/>
                    </a:lnTo>
                    <a:lnTo>
                      <a:pt x="834" y="696"/>
                    </a:lnTo>
                    <a:lnTo>
                      <a:pt x="820" y="680"/>
                    </a:lnTo>
                    <a:lnTo>
                      <a:pt x="820" y="680"/>
                    </a:lnTo>
                    <a:lnTo>
                      <a:pt x="810" y="672"/>
                    </a:lnTo>
                    <a:lnTo>
                      <a:pt x="800" y="664"/>
                    </a:lnTo>
                    <a:lnTo>
                      <a:pt x="800" y="664"/>
                    </a:lnTo>
                    <a:lnTo>
                      <a:pt x="792" y="654"/>
                    </a:lnTo>
                    <a:lnTo>
                      <a:pt x="788" y="648"/>
                    </a:lnTo>
                    <a:lnTo>
                      <a:pt x="782" y="644"/>
                    </a:lnTo>
                    <a:lnTo>
                      <a:pt x="782" y="644"/>
                    </a:lnTo>
                    <a:lnTo>
                      <a:pt x="768" y="630"/>
                    </a:lnTo>
                    <a:lnTo>
                      <a:pt x="754" y="614"/>
                    </a:lnTo>
                    <a:lnTo>
                      <a:pt x="754" y="614"/>
                    </a:lnTo>
                    <a:lnTo>
                      <a:pt x="736" y="592"/>
                    </a:lnTo>
                    <a:lnTo>
                      <a:pt x="724" y="576"/>
                    </a:lnTo>
                    <a:lnTo>
                      <a:pt x="724" y="576"/>
                    </a:lnTo>
                    <a:lnTo>
                      <a:pt x="728" y="576"/>
                    </a:lnTo>
                    <a:lnTo>
                      <a:pt x="730" y="576"/>
                    </a:lnTo>
                    <a:lnTo>
                      <a:pt x="730" y="574"/>
                    </a:lnTo>
                    <a:lnTo>
                      <a:pt x="730" y="574"/>
                    </a:lnTo>
                    <a:lnTo>
                      <a:pt x="710" y="550"/>
                    </a:lnTo>
                    <a:lnTo>
                      <a:pt x="710" y="550"/>
                    </a:lnTo>
                    <a:lnTo>
                      <a:pt x="708" y="548"/>
                    </a:lnTo>
                    <a:lnTo>
                      <a:pt x="706" y="542"/>
                    </a:lnTo>
                    <a:lnTo>
                      <a:pt x="704" y="530"/>
                    </a:lnTo>
                    <a:lnTo>
                      <a:pt x="704" y="530"/>
                    </a:lnTo>
                    <a:lnTo>
                      <a:pt x="694" y="510"/>
                    </a:lnTo>
                    <a:lnTo>
                      <a:pt x="682" y="486"/>
                    </a:lnTo>
                    <a:lnTo>
                      <a:pt x="682" y="486"/>
                    </a:lnTo>
                    <a:lnTo>
                      <a:pt x="672" y="462"/>
                    </a:lnTo>
                    <a:lnTo>
                      <a:pt x="668" y="450"/>
                    </a:lnTo>
                    <a:lnTo>
                      <a:pt x="662" y="442"/>
                    </a:lnTo>
                    <a:lnTo>
                      <a:pt x="662" y="442"/>
                    </a:lnTo>
                    <a:lnTo>
                      <a:pt x="648" y="428"/>
                    </a:lnTo>
                    <a:lnTo>
                      <a:pt x="632" y="410"/>
                    </a:lnTo>
                    <a:lnTo>
                      <a:pt x="632" y="410"/>
                    </a:lnTo>
                    <a:lnTo>
                      <a:pt x="608" y="382"/>
                    </a:lnTo>
                    <a:lnTo>
                      <a:pt x="608" y="382"/>
                    </a:lnTo>
                    <a:lnTo>
                      <a:pt x="594" y="364"/>
                    </a:lnTo>
                    <a:lnTo>
                      <a:pt x="580" y="348"/>
                    </a:lnTo>
                    <a:lnTo>
                      <a:pt x="580" y="348"/>
                    </a:lnTo>
                    <a:lnTo>
                      <a:pt x="566" y="340"/>
                    </a:lnTo>
                    <a:lnTo>
                      <a:pt x="548" y="330"/>
                    </a:lnTo>
                    <a:lnTo>
                      <a:pt x="548" y="330"/>
                    </a:lnTo>
                    <a:lnTo>
                      <a:pt x="536" y="324"/>
                    </a:lnTo>
                    <a:lnTo>
                      <a:pt x="526" y="318"/>
                    </a:lnTo>
                    <a:lnTo>
                      <a:pt x="526" y="318"/>
                    </a:lnTo>
                    <a:lnTo>
                      <a:pt x="510" y="304"/>
                    </a:lnTo>
                    <a:lnTo>
                      <a:pt x="510" y="304"/>
                    </a:lnTo>
                    <a:lnTo>
                      <a:pt x="520" y="278"/>
                    </a:lnTo>
                    <a:lnTo>
                      <a:pt x="520" y="278"/>
                    </a:lnTo>
                    <a:lnTo>
                      <a:pt x="528" y="248"/>
                    </a:lnTo>
                    <a:lnTo>
                      <a:pt x="528" y="248"/>
                    </a:lnTo>
                    <a:lnTo>
                      <a:pt x="540" y="244"/>
                    </a:lnTo>
                    <a:lnTo>
                      <a:pt x="540" y="244"/>
                    </a:lnTo>
                    <a:lnTo>
                      <a:pt x="548" y="240"/>
                    </a:lnTo>
                    <a:lnTo>
                      <a:pt x="554" y="234"/>
                    </a:lnTo>
                    <a:lnTo>
                      <a:pt x="558" y="228"/>
                    </a:lnTo>
                    <a:lnTo>
                      <a:pt x="558" y="228"/>
                    </a:lnTo>
                    <a:lnTo>
                      <a:pt x="564" y="214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70" y="194"/>
                    </a:lnTo>
                    <a:lnTo>
                      <a:pt x="568" y="188"/>
                    </a:lnTo>
                    <a:lnTo>
                      <a:pt x="568" y="188"/>
                    </a:lnTo>
                    <a:lnTo>
                      <a:pt x="564" y="182"/>
                    </a:lnTo>
                    <a:lnTo>
                      <a:pt x="564" y="182"/>
                    </a:lnTo>
                    <a:lnTo>
                      <a:pt x="568" y="180"/>
                    </a:lnTo>
                    <a:lnTo>
                      <a:pt x="572" y="176"/>
                    </a:lnTo>
                    <a:lnTo>
                      <a:pt x="574" y="172"/>
                    </a:lnTo>
                    <a:lnTo>
                      <a:pt x="574" y="172"/>
                    </a:lnTo>
                    <a:lnTo>
                      <a:pt x="578" y="146"/>
                    </a:lnTo>
                    <a:lnTo>
                      <a:pt x="580" y="128"/>
                    </a:lnTo>
                    <a:lnTo>
                      <a:pt x="580" y="114"/>
                    </a:lnTo>
                    <a:lnTo>
                      <a:pt x="580" y="114"/>
                    </a:lnTo>
                    <a:lnTo>
                      <a:pt x="574" y="84"/>
                    </a:lnTo>
                    <a:lnTo>
                      <a:pt x="568" y="70"/>
                    </a:lnTo>
                    <a:lnTo>
                      <a:pt x="566" y="66"/>
                    </a:lnTo>
                    <a:lnTo>
                      <a:pt x="562" y="62"/>
                    </a:lnTo>
                    <a:lnTo>
                      <a:pt x="562" y="62"/>
                    </a:lnTo>
                    <a:lnTo>
                      <a:pt x="550" y="52"/>
                    </a:lnTo>
                    <a:lnTo>
                      <a:pt x="542" y="44"/>
                    </a:lnTo>
                    <a:lnTo>
                      <a:pt x="542" y="44"/>
                    </a:lnTo>
                    <a:lnTo>
                      <a:pt x="538" y="38"/>
                    </a:lnTo>
                    <a:lnTo>
                      <a:pt x="532" y="32"/>
                    </a:lnTo>
                    <a:lnTo>
                      <a:pt x="532" y="32"/>
                    </a:lnTo>
                    <a:lnTo>
                      <a:pt x="526" y="28"/>
                    </a:lnTo>
                    <a:lnTo>
                      <a:pt x="518" y="26"/>
                    </a:lnTo>
                    <a:lnTo>
                      <a:pt x="510" y="24"/>
                    </a:lnTo>
                    <a:lnTo>
                      <a:pt x="502" y="20"/>
                    </a:lnTo>
                    <a:lnTo>
                      <a:pt x="502" y="20"/>
                    </a:lnTo>
                    <a:lnTo>
                      <a:pt x="494" y="18"/>
                    </a:lnTo>
                    <a:lnTo>
                      <a:pt x="490" y="16"/>
                    </a:lnTo>
                    <a:lnTo>
                      <a:pt x="484" y="14"/>
                    </a:lnTo>
                    <a:lnTo>
                      <a:pt x="484" y="14"/>
                    </a:lnTo>
                    <a:lnTo>
                      <a:pt x="480" y="10"/>
                    </a:lnTo>
                    <a:lnTo>
                      <a:pt x="476" y="6"/>
                    </a:lnTo>
                    <a:lnTo>
                      <a:pt x="470" y="4"/>
                    </a:lnTo>
                    <a:lnTo>
                      <a:pt x="470" y="4"/>
                    </a:lnTo>
                    <a:lnTo>
                      <a:pt x="464" y="2"/>
                    </a:lnTo>
                    <a:lnTo>
                      <a:pt x="452" y="0"/>
                    </a:lnTo>
                    <a:lnTo>
                      <a:pt x="442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26" y="10"/>
                    </a:lnTo>
                    <a:lnTo>
                      <a:pt x="422" y="14"/>
                    </a:lnTo>
                    <a:lnTo>
                      <a:pt x="416" y="16"/>
                    </a:lnTo>
                    <a:lnTo>
                      <a:pt x="416" y="16"/>
                    </a:lnTo>
                    <a:lnTo>
                      <a:pt x="412" y="18"/>
                    </a:lnTo>
                    <a:lnTo>
                      <a:pt x="408" y="22"/>
                    </a:lnTo>
                    <a:lnTo>
                      <a:pt x="406" y="24"/>
                    </a:lnTo>
                    <a:lnTo>
                      <a:pt x="402" y="26"/>
                    </a:lnTo>
                    <a:lnTo>
                      <a:pt x="402" y="26"/>
                    </a:lnTo>
                    <a:lnTo>
                      <a:pt x="394" y="30"/>
                    </a:lnTo>
                    <a:lnTo>
                      <a:pt x="388" y="32"/>
                    </a:lnTo>
                    <a:lnTo>
                      <a:pt x="382" y="36"/>
                    </a:lnTo>
                    <a:lnTo>
                      <a:pt x="382" y="36"/>
                    </a:lnTo>
                    <a:lnTo>
                      <a:pt x="372" y="44"/>
                    </a:lnTo>
                    <a:lnTo>
                      <a:pt x="368" y="50"/>
                    </a:lnTo>
                    <a:lnTo>
                      <a:pt x="366" y="56"/>
                    </a:lnTo>
                    <a:lnTo>
                      <a:pt x="366" y="56"/>
                    </a:lnTo>
                    <a:lnTo>
                      <a:pt x="364" y="68"/>
                    </a:lnTo>
                    <a:lnTo>
                      <a:pt x="362" y="72"/>
                    </a:lnTo>
                    <a:lnTo>
                      <a:pt x="354" y="78"/>
                    </a:lnTo>
                    <a:lnTo>
                      <a:pt x="354" y="78"/>
                    </a:lnTo>
                    <a:lnTo>
                      <a:pt x="346" y="82"/>
                    </a:lnTo>
                    <a:lnTo>
                      <a:pt x="324" y="92"/>
                    </a:lnTo>
                    <a:lnTo>
                      <a:pt x="324" y="92"/>
                    </a:lnTo>
                    <a:lnTo>
                      <a:pt x="312" y="98"/>
                    </a:lnTo>
                    <a:lnTo>
                      <a:pt x="300" y="106"/>
                    </a:lnTo>
                    <a:lnTo>
                      <a:pt x="294" y="114"/>
                    </a:lnTo>
                    <a:lnTo>
                      <a:pt x="294" y="118"/>
                    </a:lnTo>
                    <a:lnTo>
                      <a:pt x="296" y="120"/>
                    </a:lnTo>
                    <a:lnTo>
                      <a:pt x="296" y="120"/>
                    </a:lnTo>
                    <a:lnTo>
                      <a:pt x="308" y="122"/>
                    </a:lnTo>
                    <a:lnTo>
                      <a:pt x="322" y="122"/>
                    </a:lnTo>
                    <a:lnTo>
                      <a:pt x="340" y="120"/>
                    </a:lnTo>
                    <a:lnTo>
                      <a:pt x="340" y="120"/>
                    </a:lnTo>
                    <a:lnTo>
                      <a:pt x="342" y="126"/>
                    </a:lnTo>
                    <a:lnTo>
                      <a:pt x="346" y="132"/>
                    </a:lnTo>
                    <a:lnTo>
                      <a:pt x="346" y="140"/>
                    </a:lnTo>
                    <a:lnTo>
                      <a:pt x="346" y="140"/>
                    </a:lnTo>
                    <a:lnTo>
                      <a:pt x="346" y="156"/>
                    </a:lnTo>
                    <a:lnTo>
                      <a:pt x="348" y="168"/>
                    </a:lnTo>
                    <a:lnTo>
                      <a:pt x="348" y="168"/>
                    </a:lnTo>
                    <a:lnTo>
                      <a:pt x="348" y="182"/>
                    </a:lnTo>
                    <a:lnTo>
                      <a:pt x="348" y="204"/>
                    </a:lnTo>
                    <a:lnTo>
                      <a:pt x="348" y="204"/>
                    </a:lnTo>
                    <a:lnTo>
                      <a:pt x="348" y="218"/>
                    </a:lnTo>
                    <a:lnTo>
                      <a:pt x="350" y="232"/>
                    </a:lnTo>
                    <a:lnTo>
                      <a:pt x="352" y="248"/>
                    </a:lnTo>
                    <a:lnTo>
                      <a:pt x="352" y="248"/>
                    </a:lnTo>
                    <a:lnTo>
                      <a:pt x="344" y="254"/>
                    </a:lnTo>
                    <a:lnTo>
                      <a:pt x="328" y="264"/>
                    </a:lnTo>
                    <a:lnTo>
                      <a:pt x="328" y="264"/>
                    </a:lnTo>
                    <a:lnTo>
                      <a:pt x="296" y="286"/>
                    </a:lnTo>
                    <a:lnTo>
                      <a:pt x="256" y="310"/>
                    </a:lnTo>
                    <a:lnTo>
                      <a:pt x="256" y="310"/>
                    </a:lnTo>
                    <a:lnTo>
                      <a:pt x="230" y="324"/>
                    </a:lnTo>
                    <a:lnTo>
                      <a:pt x="220" y="330"/>
                    </a:lnTo>
                    <a:lnTo>
                      <a:pt x="212" y="334"/>
                    </a:lnTo>
                    <a:lnTo>
                      <a:pt x="212" y="334"/>
                    </a:lnTo>
                    <a:lnTo>
                      <a:pt x="200" y="336"/>
                    </a:lnTo>
                    <a:lnTo>
                      <a:pt x="196" y="338"/>
                    </a:lnTo>
                    <a:lnTo>
                      <a:pt x="192" y="344"/>
                    </a:lnTo>
                    <a:lnTo>
                      <a:pt x="192" y="344"/>
                    </a:lnTo>
                    <a:lnTo>
                      <a:pt x="190" y="356"/>
                    </a:lnTo>
                    <a:lnTo>
                      <a:pt x="188" y="362"/>
                    </a:lnTo>
                    <a:lnTo>
                      <a:pt x="184" y="368"/>
                    </a:lnTo>
                    <a:lnTo>
                      <a:pt x="184" y="368"/>
                    </a:lnTo>
                    <a:lnTo>
                      <a:pt x="178" y="376"/>
                    </a:lnTo>
                    <a:lnTo>
                      <a:pt x="172" y="386"/>
                    </a:lnTo>
                    <a:lnTo>
                      <a:pt x="170" y="396"/>
                    </a:lnTo>
                    <a:lnTo>
                      <a:pt x="172" y="402"/>
                    </a:lnTo>
                    <a:lnTo>
                      <a:pt x="172" y="406"/>
                    </a:lnTo>
                    <a:lnTo>
                      <a:pt x="172" y="406"/>
                    </a:lnTo>
                    <a:lnTo>
                      <a:pt x="180" y="424"/>
                    </a:lnTo>
                    <a:lnTo>
                      <a:pt x="186" y="432"/>
                    </a:lnTo>
                    <a:lnTo>
                      <a:pt x="192" y="438"/>
                    </a:lnTo>
                    <a:lnTo>
                      <a:pt x="192" y="438"/>
                    </a:lnTo>
                    <a:lnTo>
                      <a:pt x="202" y="442"/>
                    </a:lnTo>
                    <a:lnTo>
                      <a:pt x="212" y="444"/>
                    </a:lnTo>
                    <a:lnTo>
                      <a:pt x="232" y="446"/>
                    </a:lnTo>
                    <a:lnTo>
                      <a:pt x="232" y="446"/>
                    </a:lnTo>
                    <a:lnTo>
                      <a:pt x="240" y="446"/>
                    </a:lnTo>
                    <a:lnTo>
                      <a:pt x="244" y="446"/>
                    </a:lnTo>
                    <a:lnTo>
                      <a:pt x="248" y="450"/>
                    </a:lnTo>
                    <a:lnTo>
                      <a:pt x="254" y="454"/>
                    </a:lnTo>
                    <a:lnTo>
                      <a:pt x="254" y="454"/>
                    </a:lnTo>
                    <a:lnTo>
                      <a:pt x="258" y="462"/>
                    </a:lnTo>
                    <a:lnTo>
                      <a:pt x="262" y="470"/>
                    </a:lnTo>
                    <a:lnTo>
                      <a:pt x="264" y="476"/>
                    </a:lnTo>
                    <a:lnTo>
                      <a:pt x="268" y="482"/>
                    </a:lnTo>
                    <a:lnTo>
                      <a:pt x="268" y="482"/>
                    </a:lnTo>
                    <a:lnTo>
                      <a:pt x="274" y="486"/>
                    </a:lnTo>
                    <a:lnTo>
                      <a:pt x="278" y="492"/>
                    </a:lnTo>
                    <a:lnTo>
                      <a:pt x="280" y="500"/>
                    </a:lnTo>
                    <a:lnTo>
                      <a:pt x="278" y="510"/>
                    </a:lnTo>
                    <a:lnTo>
                      <a:pt x="278" y="510"/>
                    </a:lnTo>
                    <a:lnTo>
                      <a:pt x="262" y="568"/>
                    </a:lnTo>
                    <a:lnTo>
                      <a:pt x="250" y="608"/>
                    </a:lnTo>
                    <a:lnTo>
                      <a:pt x="240" y="638"/>
                    </a:lnTo>
                    <a:lnTo>
                      <a:pt x="240" y="638"/>
                    </a:lnTo>
                    <a:lnTo>
                      <a:pt x="226" y="680"/>
                    </a:lnTo>
                    <a:lnTo>
                      <a:pt x="208" y="722"/>
                    </a:lnTo>
                    <a:lnTo>
                      <a:pt x="208" y="722"/>
                    </a:lnTo>
                    <a:lnTo>
                      <a:pt x="200" y="744"/>
                    </a:lnTo>
                    <a:lnTo>
                      <a:pt x="192" y="766"/>
                    </a:lnTo>
                    <a:lnTo>
                      <a:pt x="180" y="800"/>
                    </a:lnTo>
                    <a:lnTo>
                      <a:pt x="180" y="800"/>
                    </a:lnTo>
                    <a:lnTo>
                      <a:pt x="178" y="810"/>
                    </a:lnTo>
                    <a:lnTo>
                      <a:pt x="178" y="814"/>
                    </a:lnTo>
                    <a:lnTo>
                      <a:pt x="182" y="818"/>
                    </a:lnTo>
                    <a:lnTo>
                      <a:pt x="192" y="824"/>
                    </a:lnTo>
                    <a:lnTo>
                      <a:pt x="192" y="824"/>
                    </a:lnTo>
                    <a:lnTo>
                      <a:pt x="230" y="842"/>
                    </a:lnTo>
                    <a:lnTo>
                      <a:pt x="230" y="842"/>
                    </a:lnTo>
                    <a:lnTo>
                      <a:pt x="232" y="846"/>
                    </a:lnTo>
                    <a:lnTo>
                      <a:pt x="234" y="852"/>
                    </a:lnTo>
                    <a:lnTo>
                      <a:pt x="234" y="862"/>
                    </a:lnTo>
                    <a:lnTo>
                      <a:pt x="234" y="862"/>
                    </a:lnTo>
                    <a:lnTo>
                      <a:pt x="234" y="880"/>
                    </a:lnTo>
                    <a:lnTo>
                      <a:pt x="232" y="886"/>
                    </a:lnTo>
                    <a:lnTo>
                      <a:pt x="230" y="894"/>
                    </a:lnTo>
                    <a:lnTo>
                      <a:pt x="230" y="894"/>
                    </a:lnTo>
                    <a:lnTo>
                      <a:pt x="228" y="900"/>
                    </a:lnTo>
                    <a:lnTo>
                      <a:pt x="226" y="908"/>
                    </a:lnTo>
                    <a:lnTo>
                      <a:pt x="228" y="918"/>
                    </a:lnTo>
                    <a:lnTo>
                      <a:pt x="232" y="932"/>
                    </a:lnTo>
                    <a:lnTo>
                      <a:pt x="232" y="932"/>
                    </a:lnTo>
                    <a:lnTo>
                      <a:pt x="240" y="962"/>
                    </a:lnTo>
                    <a:lnTo>
                      <a:pt x="246" y="974"/>
                    </a:lnTo>
                    <a:lnTo>
                      <a:pt x="254" y="988"/>
                    </a:lnTo>
                    <a:lnTo>
                      <a:pt x="254" y="988"/>
                    </a:lnTo>
                    <a:lnTo>
                      <a:pt x="272" y="1022"/>
                    </a:lnTo>
                    <a:lnTo>
                      <a:pt x="288" y="1052"/>
                    </a:lnTo>
                    <a:lnTo>
                      <a:pt x="288" y="1052"/>
                    </a:lnTo>
                    <a:lnTo>
                      <a:pt x="294" y="1066"/>
                    </a:lnTo>
                    <a:lnTo>
                      <a:pt x="302" y="1078"/>
                    </a:lnTo>
                    <a:lnTo>
                      <a:pt x="310" y="1090"/>
                    </a:lnTo>
                    <a:lnTo>
                      <a:pt x="310" y="1090"/>
                    </a:lnTo>
                    <a:lnTo>
                      <a:pt x="300" y="1092"/>
                    </a:lnTo>
                    <a:lnTo>
                      <a:pt x="290" y="1096"/>
                    </a:lnTo>
                    <a:lnTo>
                      <a:pt x="286" y="1100"/>
                    </a:lnTo>
                    <a:lnTo>
                      <a:pt x="284" y="1104"/>
                    </a:lnTo>
                    <a:lnTo>
                      <a:pt x="284" y="1104"/>
                    </a:lnTo>
                    <a:lnTo>
                      <a:pt x="280" y="1114"/>
                    </a:lnTo>
                    <a:lnTo>
                      <a:pt x="278" y="1122"/>
                    </a:lnTo>
                    <a:lnTo>
                      <a:pt x="276" y="1128"/>
                    </a:lnTo>
                    <a:lnTo>
                      <a:pt x="272" y="1132"/>
                    </a:lnTo>
                    <a:lnTo>
                      <a:pt x="272" y="1132"/>
                    </a:lnTo>
                    <a:lnTo>
                      <a:pt x="266" y="1136"/>
                    </a:lnTo>
                    <a:lnTo>
                      <a:pt x="260" y="1142"/>
                    </a:lnTo>
                    <a:lnTo>
                      <a:pt x="246" y="1158"/>
                    </a:lnTo>
                    <a:lnTo>
                      <a:pt x="246" y="1158"/>
                    </a:lnTo>
                    <a:lnTo>
                      <a:pt x="238" y="1166"/>
                    </a:lnTo>
                    <a:lnTo>
                      <a:pt x="230" y="1174"/>
                    </a:lnTo>
                    <a:lnTo>
                      <a:pt x="200" y="1192"/>
                    </a:lnTo>
                    <a:lnTo>
                      <a:pt x="200" y="1192"/>
                    </a:lnTo>
                    <a:lnTo>
                      <a:pt x="168" y="1210"/>
                    </a:lnTo>
                    <a:lnTo>
                      <a:pt x="158" y="1216"/>
                    </a:lnTo>
                    <a:lnTo>
                      <a:pt x="150" y="1226"/>
                    </a:lnTo>
                    <a:lnTo>
                      <a:pt x="150" y="1226"/>
                    </a:lnTo>
                    <a:lnTo>
                      <a:pt x="142" y="1238"/>
                    </a:lnTo>
                    <a:lnTo>
                      <a:pt x="136" y="1248"/>
                    </a:lnTo>
                    <a:lnTo>
                      <a:pt x="132" y="1256"/>
                    </a:lnTo>
                    <a:lnTo>
                      <a:pt x="128" y="1260"/>
                    </a:lnTo>
                    <a:lnTo>
                      <a:pt x="126" y="1262"/>
                    </a:lnTo>
                    <a:lnTo>
                      <a:pt x="126" y="1262"/>
                    </a:lnTo>
                    <a:lnTo>
                      <a:pt x="106" y="1266"/>
                    </a:lnTo>
                    <a:lnTo>
                      <a:pt x="84" y="1268"/>
                    </a:lnTo>
                    <a:lnTo>
                      <a:pt x="84" y="1268"/>
                    </a:lnTo>
                    <a:lnTo>
                      <a:pt x="74" y="1268"/>
                    </a:lnTo>
                    <a:lnTo>
                      <a:pt x="66" y="1270"/>
                    </a:lnTo>
                    <a:lnTo>
                      <a:pt x="60" y="1274"/>
                    </a:lnTo>
                    <a:lnTo>
                      <a:pt x="52" y="1278"/>
                    </a:lnTo>
                    <a:lnTo>
                      <a:pt x="52" y="1278"/>
                    </a:lnTo>
                    <a:lnTo>
                      <a:pt x="32" y="1294"/>
                    </a:lnTo>
                    <a:lnTo>
                      <a:pt x="32" y="1294"/>
                    </a:lnTo>
                    <a:lnTo>
                      <a:pt x="30" y="1296"/>
                    </a:lnTo>
                    <a:lnTo>
                      <a:pt x="18" y="1298"/>
                    </a:lnTo>
                    <a:lnTo>
                      <a:pt x="18" y="1298"/>
                    </a:lnTo>
                    <a:lnTo>
                      <a:pt x="10" y="1298"/>
                    </a:lnTo>
                    <a:lnTo>
                      <a:pt x="4" y="1302"/>
                    </a:lnTo>
                    <a:lnTo>
                      <a:pt x="2" y="1308"/>
                    </a:lnTo>
                    <a:lnTo>
                      <a:pt x="0" y="1316"/>
                    </a:lnTo>
                    <a:lnTo>
                      <a:pt x="0" y="1316"/>
                    </a:lnTo>
                    <a:lnTo>
                      <a:pt x="4" y="1332"/>
                    </a:lnTo>
                    <a:lnTo>
                      <a:pt x="12" y="1362"/>
                    </a:lnTo>
                    <a:lnTo>
                      <a:pt x="26" y="1422"/>
                    </a:lnTo>
                    <a:lnTo>
                      <a:pt x="26" y="1422"/>
                    </a:lnTo>
                    <a:lnTo>
                      <a:pt x="34" y="1446"/>
                    </a:lnTo>
                    <a:lnTo>
                      <a:pt x="44" y="1470"/>
                    </a:lnTo>
                    <a:lnTo>
                      <a:pt x="54" y="1490"/>
                    </a:lnTo>
                    <a:lnTo>
                      <a:pt x="66" y="1506"/>
                    </a:lnTo>
                    <a:lnTo>
                      <a:pt x="66" y="1506"/>
                    </a:lnTo>
                    <a:lnTo>
                      <a:pt x="80" y="1518"/>
                    </a:lnTo>
                    <a:lnTo>
                      <a:pt x="94" y="1528"/>
                    </a:lnTo>
                    <a:lnTo>
                      <a:pt x="110" y="1536"/>
                    </a:lnTo>
                    <a:lnTo>
                      <a:pt x="120" y="1540"/>
                    </a:lnTo>
                    <a:lnTo>
                      <a:pt x="120" y="1540"/>
                    </a:lnTo>
                    <a:lnTo>
                      <a:pt x="122" y="1540"/>
                    </a:lnTo>
                    <a:lnTo>
                      <a:pt x="126" y="1538"/>
                    </a:lnTo>
                    <a:lnTo>
                      <a:pt x="132" y="1534"/>
                    </a:lnTo>
                    <a:lnTo>
                      <a:pt x="138" y="1528"/>
                    </a:lnTo>
                    <a:lnTo>
                      <a:pt x="138" y="1528"/>
                    </a:lnTo>
                    <a:lnTo>
                      <a:pt x="140" y="1520"/>
                    </a:lnTo>
                    <a:lnTo>
                      <a:pt x="140" y="1510"/>
                    </a:lnTo>
                    <a:lnTo>
                      <a:pt x="138" y="1502"/>
                    </a:lnTo>
                    <a:lnTo>
                      <a:pt x="138" y="1502"/>
                    </a:lnTo>
                    <a:lnTo>
                      <a:pt x="134" y="1492"/>
                    </a:lnTo>
                    <a:lnTo>
                      <a:pt x="128" y="1484"/>
                    </a:lnTo>
                    <a:lnTo>
                      <a:pt x="122" y="1478"/>
                    </a:lnTo>
                    <a:lnTo>
                      <a:pt x="122" y="1478"/>
                    </a:lnTo>
                    <a:lnTo>
                      <a:pt x="124" y="1474"/>
                    </a:lnTo>
                    <a:lnTo>
                      <a:pt x="124" y="1466"/>
                    </a:lnTo>
                    <a:lnTo>
                      <a:pt x="124" y="1466"/>
                    </a:lnTo>
                    <a:lnTo>
                      <a:pt x="124" y="1450"/>
                    </a:lnTo>
                    <a:lnTo>
                      <a:pt x="126" y="1434"/>
                    </a:lnTo>
                    <a:lnTo>
                      <a:pt x="126" y="1434"/>
                    </a:lnTo>
                    <a:lnTo>
                      <a:pt x="128" y="1428"/>
                    </a:lnTo>
                    <a:lnTo>
                      <a:pt x="132" y="1424"/>
                    </a:lnTo>
                    <a:lnTo>
                      <a:pt x="136" y="1418"/>
                    </a:lnTo>
                    <a:lnTo>
                      <a:pt x="136" y="1412"/>
                    </a:lnTo>
                    <a:lnTo>
                      <a:pt x="136" y="1412"/>
                    </a:lnTo>
                    <a:lnTo>
                      <a:pt x="136" y="1408"/>
                    </a:lnTo>
                    <a:lnTo>
                      <a:pt x="136" y="1404"/>
                    </a:lnTo>
                    <a:lnTo>
                      <a:pt x="138" y="1400"/>
                    </a:lnTo>
                    <a:lnTo>
                      <a:pt x="138" y="1400"/>
                    </a:lnTo>
                    <a:lnTo>
                      <a:pt x="142" y="1398"/>
                    </a:lnTo>
                    <a:lnTo>
                      <a:pt x="148" y="1396"/>
                    </a:lnTo>
                    <a:lnTo>
                      <a:pt x="152" y="1394"/>
                    </a:lnTo>
                    <a:lnTo>
                      <a:pt x="152" y="1394"/>
                    </a:lnTo>
                    <a:lnTo>
                      <a:pt x="154" y="1390"/>
                    </a:lnTo>
                    <a:lnTo>
                      <a:pt x="154" y="1386"/>
                    </a:lnTo>
                    <a:lnTo>
                      <a:pt x="150" y="1376"/>
                    </a:lnTo>
                    <a:lnTo>
                      <a:pt x="150" y="1376"/>
                    </a:lnTo>
                    <a:lnTo>
                      <a:pt x="150" y="1370"/>
                    </a:lnTo>
                    <a:lnTo>
                      <a:pt x="152" y="1370"/>
                    </a:lnTo>
                    <a:lnTo>
                      <a:pt x="160" y="1372"/>
                    </a:lnTo>
                    <a:lnTo>
                      <a:pt x="160" y="1372"/>
                    </a:lnTo>
                    <a:lnTo>
                      <a:pt x="166" y="1374"/>
                    </a:lnTo>
                    <a:lnTo>
                      <a:pt x="174" y="1376"/>
                    </a:lnTo>
                    <a:lnTo>
                      <a:pt x="178" y="1376"/>
                    </a:lnTo>
                    <a:lnTo>
                      <a:pt x="182" y="1374"/>
                    </a:lnTo>
                    <a:lnTo>
                      <a:pt x="184" y="1372"/>
                    </a:lnTo>
                    <a:lnTo>
                      <a:pt x="184" y="1368"/>
                    </a:lnTo>
                    <a:lnTo>
                      <a:pt x="184" y="1368"/>
                    </a:lnTo>
                    <a:lnTo>
                      <a:pt x="186" y="1362"/>
                    </a:lnTo>
                    <a:lnTo>
                      <a:pt x="188" y="1358"/>
                    </a:lnTo>
                    <a:lnTo>
                      <a:pt x="196" y="1350"/>
                    </a:lnTo>
                    <a:lnTo>
                      <a:pt x="208" y="1342"/>
                    </a:lnTo>
                    <a:lnTo>
                      <a:pt x="220" y="1338"/>
                    </a:lnTo>
                    <a:lnTo>
                      <a:pt x="220" y="1338"/>
                    </a:lnTo>
                    <a:lnTo>
                      <a:pt x="260" y="1324"/>
                    </a:lnTo>
                    <a:lnTo>
                      <a:pt x="282" y="1312"/>
                    </a:lnTo>
                    <a:lnTo>
                      <a:pt x="302" y="1302"/>
                    </a:lnTo>
                    <a:lnTo>
                      <a:pt x="302" y="1302"/>
                    </a:lnTo>
                    <a:lnTo>
                      <a:pt x="316" y="1286"/>
                    </a:lnTo>
                    <a:lnTo>
                      <a:pt x="334" y="1268"/>
                    </a:lnTo>
                    <a:lnTo>
                      <a:pt x="350" y="1248"/>
                    </a:lnTo>
                    <a:lnTo>
                      <a:pt x="350" y="1248"/>
                    </a:lnTo>
                    <a:lnTo>
                      <a:pt x="354" y="1262"/>
                    </a:lnTo>
                    <a:lnTo>
                      <a:pt x="356" y="1292"/>
                    </a:lnTo>
                    <a:lnTo>
                      <a:pt x="356" y="1292"/>
                    </a:lnTo>
                    <a:lnTo>
                      <a:pt x="354" y="1322"/>
                    </a:lnTo>
                    <a:lnTo>
                      <a:pt x="354" y="1334"/>
                    </a:lnTo>
                    <a:lnTo>
                      <a:pt x="350" y="1342"/>
                    </a:lnTo>
                    <a:lnTo>
                      <a:pt x="350" y="1342"/>
                    </a:lnTo>
                    <a:lnTo>
                      <a:pt x="340" y="1358"/>
                    </a:lnTo>
                    <a:lnTo>
                      <a:pt x="338" y="1364"/>
                    </a:lnTo>
                    <a:lnTo>
                      <a:pt x="338" y="1368"/>
                    </a:lnTo>
                    <a:lnTo>
                      <a:pt x="338" y="1372"/>
                    </a:lnTo>
                    <a:lnTo>
                      <a:pt x="338" y="1372"/>
                    </a:lnTo>
                    <a:lnTo>
                      <a:pt x="342" y="1378"/>
                    </a:lnTo>
                    <a:lnTo>
                      <a:pt x="342" y="1384"/>
                    </a:lnTo>
                    <a:lnTo>
                      <a:pt x="340" y="1388"/>
                    </a:lnTo>
                    <a:lnTo>
                      <a:pt x="338" y="1394"/>
                    </a:lnTo>
                    <a:lnTo>
                      <a:pt x="338" y="1394"/>
                    </a:lnTo>
                    <a:lnTo>
                      <a:pt x="334" y="1400"/>
                    </a:lnTo>
                    <a:lnTo>
                      <a:pt x="334" y="1404"/>
                    </a:lnTo>
                    <a:lnTo>
                      <a:pt x="336" y="1418"/>
                    </a:lnTo>
                    <a:lnTo>
                      <a:pt x="336" y="1418"/>
                    </a:lnTo>
                    <a:lnTo>
                      <a:pt x="338" y="1424"/>
                    </a:lnTo>
                    <a:lnTo>
                      <a:pt x="338" y="1430"/>
                    </a:lnTo>
                    <a:lnTo>
                      <a:pt x="336" y="1436"/>
                    </a:lnTo>
                    <a:lnTo>
                      <a:pt x="332" y="1444"/>
                    </a:lnTo>
                    <a:lnTo>
                      <a:pt x="332" y="1444"/>
                    </a:lnTo>
                    <a:lnTo>
                      <a:pt x="326" y="1454"/>
                    </a:lnTo>
                    <a:lnTo>
                      <a:pt x="322" y="1464"/>
                    </a:lnTo>
                    <a:lnTo>
                      <a:pt x="322" y="1472"/>
                    </a:lnTo>
                    <a:lnTo>
                      <a:pt x="324" y="1480"/>
                    </a:lnTo>
                    <a:lnTo>
                      <a:pt x="324" y="1480"/>
                    </a:lnTo>
                    <a:lnTo>
                      <a:pt x="332" y="1490"/>
                    </a:lnTo>
                    <a:lnTo>
                      <a:pt x="334" y="1496"/>
                    </a:lnTo>
                    <a:lnTo>
                      <a:pt x="334" y="1502"/>
                    </a:lnTo>
                    <a:lnTo>
                      <a:pt x="334" y="1502"/>
                    </a:lnTo>
                    <a:lnTo>
                      <a:pt x="332" y="1510"/>
                    </a:lnTo>
                    <a:lnTo>
                      <a:pt x="330" y="1520"/>
                    </a:lnTo>
                    <a:lnTo>
                      <a:pt x="330" y="1532"/>
                    </a:lnTo>
                    <a:lnTo>
                      <a:pt x="332" y="1536"/>
                    </a:lnTo>
                    <a:lnTo>
                      <a:pt x="334" y="1540"/>
                    </a:lnTo>
                    <a:lnTo>
                      <a:pt x="334" y="1540"/>
                    </a:lnTo>
                    <a:lnTo>
                      <a:pt x="340" y="1542"/>
                    </a:lnTo>
                    <a:lnTo>
                      <a:pt x="350" y="1546"/>
                    </a:lnTo>
                    <a:lnTo>
                      <a:pt x="382" y="1554"/>
                    </a:lnTo>
                    <a:lnTo>
                      <a:pt x="418" y="1562"/>
                    </a:lnTo>
                    <a:lnTo>
                      <a:pt x="452" y="1564"/>
                    </a:lnTo>
                    <a:lnTo>
                      <a:pt x="452" y="1564"/>
                    </a:lnTo>
                    <a:lnTo>
                      <a:pt x="510" y="1564"/>
                    </a:lnTo>
                    <a:lnTo>
                      <a:pt x="534" y="1564"/>
                    </a:lnTo>
                    <a:lnTo>
                      <a:pt x="544" y="1562"/>
                    </a:lnTo>
                    <a:lnTo>
                      <a:pt x="552" y="1560"/>
                    </a:lnTo>
                    <a:lnTo>
                      <a:pt x="552" y="1560"/>
                    </a:lnTo>
                    <a:lnTo>
                      <a:pt x="562" y="1556"/>
                    </a:lnTo>
                    <a:lnTo>
                      <a:pt x="570" y="1552"/>
                    </a:lnTo>
                    <a:lnTo>
                      <a:pt x="576" y="1546"/>
                    </a:lnTo>
                    <a:lnTo>
                      <a:pt x="578" y="1542"/>
                    </a:lnTo>
                    <a:lnTo>
                      <a:pt x="578" y="1542"/>
                    </a:lnTo>
                    <a:lnTo>
                      <a:pt x="576" y="1536"/>
                    </a:lnTo>
                    <a:lnTo>
                      <a:pt x="576" y="1532"/>
                    </a:lnTo>
                    <a:lnTo>
                      <a:pt x="572" y="1528"/>
                    </a:lnTo>
                    <a:lnTo>
                      <a:pt x="572" y="1528"/>
                    </a:lnTo>
                    <a:lnTo>
                      <a:pt x="568" y="1524"/>
                    </a:lnTo>
                    <a:lnTo>
                      <a:pt x="562" y="1518"/>
                    </a:lnTo>
                    <a:lnTo>
                      <a:pt x="554" y="1512"/>
                    </a:lnTo>
                    <a:lnTo>
                      <a:pt x="554" y="1512"/>
                    </a:lnTo>
                    <a:lnTo>
                      <a:pt x="534" y="1502"/>
                    </a:lnTo>
                    <a:lnTo>
                      <a:pt x="520" y="1496"/>
                    </a:lnTo>
                    <a:lnTo>
                      <a:pt x="520" y="1496"/>
                    </a:lnTo>
                    <a:lnTo>
                      <a:pt x="506" y="1484"/>
                    </a:lnTo>
                    <a:lnTo>
                      <a:pt x="498" y="1476"/>
                    </a:lnTo>
                    <a:lnTo>
                      <a:pt x="490" y="1472"/>
                    </a:lnTo>
                    <a:lnTo>
                      <a:pt x="490" y="1472"/>
                    </a:lnTo>
                    <a:lnTo>
                      <a:pt x="490" y="1470"/>
                    </a:lnTo>
                    <a:lnTo>
                      <a:pt x="488" y="1466"/>
                    </a:lnTo>
                    <a:lnTo>
                      <a:pt x="484" y="1460"/>
                    </a:lnTo>
                    <a:lnTo>
                      <a:pt x="484" y="1460"/>
                    </a:lnTo>
                    <a:lnTo>
                      <a:pt x="472" y="1446"/>
                    </a:lnTo>
                    <a:lnTo>
                      <a:pt x="472" y="1446"/>
                    </a:lnTo>
                    <a:lnTo>
                      <a:pt x="472" y="1442"/>
                    </a:lnTo>
                    <a:lnTo>
                      <a:pt x="474" y="1438"/>
                    </a:lnTo>
                    <a:lnTo>
                      <a:pt x="472" y="1432"/>
                    </a:lnTo>
                    <a:lnTo>
                      <a:pt x="472" y="1432"/>
                    </a:lnTo>
                    <a:lnTo>
                      <a:pt x="470" y="1428"/>
                    </a:lnTo>
                    <a:lnTo>
                      <a:pt x="468" y="1424"/>
                    </a:lnTo>
                    <a:lnTo>
                      <a:pt x="464" y="1422"/>
                    </a:lnTo>
                    <a:lnTo>
                      <a:pt x="464" y="1422"/>
                    </a:lnTo>
                    <a:lnTo>
                      <a:pt x="466" y="1424"/>
                    </a:lnTo>
                    <a:lnTo>
                      <a:pt x="472" y="1424"/>
                    </a:lnTo>
                    <a:lnTo>
                      <a:pt x="474" y="1424"/>
                    </a:lnTo>
                    <a:lnTo>
                      <a:pt x="476" y="1422"/>
                    </a:lnTo>
                    <a:lnTo>
                      <a:pt x="476" y="1418"/>
                    </a:lnTo>
                    <a:lnTo>
                      <a:pt x="476" y="1412"/>
                    </a:lnTo>
                    <a:lnTo>
                      <a:pt x="476" y="1412"/>
                    </a:lnTo>
                    <a:lnTo>
                      <a:pt x="474" y="1402"/>
                    </a:lnTo>
                    <a:lnTo>
                      <a:pt x="470" y="1394"/>
                    </a:lnTo>
                    <a:lnTo>
                      <a:pt x="464" y="1390"/>
                    </a:lnTo>
                    <a:lnTo>
                      <a:pt x="458" y="1386"/>
                    </a:lnTo>
                    <a:lnTo>
                      <a:pt x="458" y="1386"/>
                    </a:lnTo>
                    <a:lnTo>
                      <a:pt x="454" y="1382"/>
                    </a:lnTo>
                    <a:lnTo>
                      <a:pt x="452" y="1376"/>
                    </a:lnTo>
                    <a:lnTo>
                      <a:pt x="456" y="1370"/>
                    </a:lnTo>
                    <a:lnTo>
                      <a:pt x="464" y="1362"/>
                    </a:lnTo>
                    <a:lnTo>
                      <a:pt x="464" y="1362"/>
                    </a:lnTo>
                    <a:lnTo>
                      <a:pt x="476" y="1356"/>
                    </a:lnTo>
                    <a:lnTo>
                      <a:pt x="486" y="1350"/>
                    </a:lnTo>
                    <a:lnTo>
                      <a:pt x="490" y="1344"/>
                    </a:lnTo>
                    <a:lnTo>
                      <a:pt x="496" y="1338"/>
                    </a:lnTo>
                    <a:lnTo>
                      <a:pt x="500" y="1328"/>
                    </a:lnTo>
                    <a:lnTo>
                      <a:pt x="504" y="1314"/>
                    </a:lnTo>
                    <a:lnTo>
                      <a:pt x="504" y="1314"/>
                    </a:lnTo>
                    <a:lnTo>
                      <a:pt x="508" y="1290"/>
                    </a:lnTo>
                    <a:lnTo>
                      <a:pt x="510" y="1276"/>
                    </a:lnTo>
                    <a:lnTo>
                      <a:pt x="510" y="1264"/>
                    </a:lnTo>
                    <a:lnTo>
                      <a:pt x="508" y="1250"/>
                    </a:lnTo>
                    <a:lnTo>
                      <a:pt x="508" y="1250"/>
                    </a:lnTo>
                    <a:lnTo>
                      <a:pt x="500" y="1222"/>
                    </a:lnTo>
                    <a:lnTo>
                      <a:pt x="498" y="1210"/>
                    </a:lnTo>
                    <a:lnTo>
                      <a:pt x="498" y="1198"/>
                    </a:lnTo>
                    <a:lnTo>
                      <a:pt x="498" y="1198"/>
                    </a:lnTo>
                    <a:lnTo>
                      <a:pt x="506" y="1154"/>
                    </a:lnTo>
                    <a:lnTo>
                      <a:pt x="512" y="1100"/>
                    </a:lnTo>
                    <a:lnTo>
                      <a:pt x="512" y="1100"/>
                    </a:lnTo>
                    <a:lnTo>
                      <a:pt x="512" y="1080"/>
                    </a:lnTo>
                    <a:lnTo>
                      <a:pt x="510" y="1064"/>
                    </a:lnTo>
                    <a:lnTo>
                      <a:pt x="506" y="1048"/>
                    </a:lnTo>
                    <a:lnTo>
                      <a:pt x="504" y="1028"/>
                    </a:lnTo>
                    <a:lnTo>
                      <a:pt x="504" y="1028"/>
                    </a:lnTo>
                    <a:lnTo>
                      <a:pt x="506" y="1008"/>
                    </a:lnTo>
                    <a:lnTo>
                      <a:pt x="504" y="994"/>
                    </a:lnTo>
                    <a:lnTo>
                      <a:pt x="502" y="982"/>
                    </a:lnTo>
                    <a:lnTo>
                      <a:pt x="498" y="974"/>
                    </a:lnTo>
                    <a:lnTo>
                      <a:pt x="498" y="974"/>
                    </a:lnTo>
                    <a:lnTo>
                      <a:pt x="482" y="956"/>
                    </a:lnTo>
                    <a:lnTo>
                      <a:pt x="482" y="956"/>
                    </a:lnTo>
                    <a:lnTo>
                      <a:pt x="484" y="958"/>
                    </a:lnTo>
                    <a:lnTo>
                      <a:pt x="486" y="958"/>
                    </a:lnTo>
                    <a:lnTo>
                      <a:pt x="490" y="952"/>
                    </a:lnTo>
                    <a:lnTo>
                      <a:pt x="494" y="942"/>
                    </a:lnTo>
                    <a:lnTo>
                      <a:pt x="494" y="942"/>
                    </a:lnTo>
                    <a:lnTo>
                      <a:pt x="496" y="922"/>
                    </a:lnTo>
                    <a:lnTo>
                      <a:pt x="496" y="900"/>
                    </a:lnTo>
                    <a:lnTo>
                      <a:pt x="494" y="878"/>
                    </a:lnTo>
                    <a:lnTo>
                      <a:pt x="494" y="878"/>
                    </a:lnTo>
                    <a:lnTo>
                      <a:pt x="500" y="886"/>
                    </a:lnTo>
                    <a:lnTo>
                      <a:pt x="504" y="890"/>
                    </a:lnTo>
                    <a:lnTo>
                      <a:pt x="506" y="890"/>
                    </a:lnTo>
                    <a:lnTo>
                      <a:pt x="510" y="890"/>
                    </a:lnTo>
                    <a:lnTo>
                      <a:pt x="510" y="890"/>
                    </a:lnTo>
                    <a:lnTo>
                      <a:pt x="514" y="884"/>
                    </a:lnTo>
                    <a:lnTo>
                      <a:pt x="514" y="876"/>
                    </a:lnTo>
                    <a:lnTo>
                      <a:pt x="518" y="844"/>
                    </a:lnTo>
                    <a:lnTo>
                      <a:pt x="518" y="844"/>
                    </a:lnTo>
                    <a:lnTo>
                      <a:pt x="520" y="806"/>
                    </a:lnTo>
                    <a:lnTo>
                      <a:pt x="522" y="784"/>
                    </a:lnTo>
                    <a:lnTo>
                      <a:pt x="526" y="754"/>
                    </a:lnTo>
                    <a:lnTo>
                      <a:pt x="526" y="754"/>
                    </a:lnTo>
                    <a:lnTo>
                      <a:pt x="532" y="726"/>
                    </a:lnTo>
                    <a:lnTo>
                      <a:pt x="538" y="702"/>
                    </a:lnTo>
                    <a:lnTo>
                      <a:pt x="544" y="684"/>
                    </a:lnTo>
                    <a:lnTo>
                      <a:pt x="546" y="668"/>
                    </a:lnTo>
                    <a:lnTo>
                      <a:pt x="546" y="668"/>
                    </a:lnTo>
                    <a:lnTo>
                      <a:pt x="550" y="640"/>
                    </a:lnTo>
                    <a:lnTo>
                      <a:pt x="554" y="610"/>
                    </a:lnTo>
                    <a:lnTo>
                      <a:pt x="554" y="610"/>
                    </a:lnTo>
                    <a:lnTo>
                      <a:pt x="564" y="562"/>
                    </a:lnTo>
                    <a:lnTo>
                      <a:pt x="564" y="562"/>
                    </a:lnTo>
                    <a:lnTo>
                      <a:pt x="564" y="566"/>
                    </a:lnTo>
                    <a:lnTo>
                      <a:pt x="566" y="572"/>
                    </a:lnTo>
                    <a:lnTo>
                      <a:pt x="570" y="582"/>
                    </a:lnTo>
                    <a:lnTo>
                      <a:pt x="578" y="592"/>
                    </a:lnTo>
                    <a:lnTo>
                      <a:pt x="578" y="592"/>
                    </a:lnTo>
                    <a:lnTo>
                      <a:pt x="596" y="612"/>
                    </a:lnTo>
                    <a:lnTo>
                      <a:pt x="604" y="618"/>
                    </a:lnTo>
                    <a:lnTo>
                      <a:pt x="612" y="622"/>
                    </a:lnTo>
                    <a:lnTo>
                      <a:pt x="612" y="622"/>
                    </a:lnTo>
                    <a:lnTo>
                      <a:pt x="626" y="630"/>
                    </a:lnTo>
                    <a:lnTo>
                      <a:pt x="630" y="634"/>
                    </a:lnTo>
                    <a:lnTo>
                      <a:pt x="636" y="636"/>
                    </a:lnTo>
                    <a:lnTo>
                      <a:pt x="636" y="636"/>
                    </a:lnTo>
                    <a:lnTo>
                      <a:pt x="642" y="634"/>
                    </a:lnTo>
                    <a:lnTo>
                      <a:pt x="650" y="630"/>
                    </a:lnTo>
                    <a:lnTo>
                      <a:pt x="656" y="622"/>
                    </a:lnTo>
                    <a:lnTo>
                      <a:pt x="656" y="622"/>
                    </a:lnTo>
                    <a:lnTo>
                      <a:pt x="670" y="632"/>
                    </a:lnTo>
                    <a:lnTo>
                      <a:pt x="686" y="642"/>
                    </a:lnTo>
                    <a:lnTo>
                      <a:pt x="706" y="652"/>
                    </a:lnTo>
                    <a:lnTo>
                      <a:pt x="706" y="652"/>
                    </a:lnTo>
                    <a:lnTo>
                      <a:pt x="726" y="662"/>
                    </a:lnTo>
                    <a:lnTo>
                      <a:pt x="740" y="670"/>
                    </a:lnTo>
                    <a:lnTo>
                      <a:pt x="754" y="680"/>
                    </a:lnTo>
                    <a:lnTo>
                      <a:pt x="754" y="680"/>
                    </a:lnTo>
                    <a:lnTo>
                      <a:pt x="754" y="686"/>
                    </a:lnTo>
                    <a:lnTo>
                      <a:pt x="758" y="692"/>
                    </a:lnTo>
                    <a:lnTo>
                      <a:pt x="762" y="700"/>
                    </a:lnTo>
                    <a:lnTo>
                      <a:pt x="762" y="700"/>
                    </a:lnTo>
                    <a:lnTo>
                      <a:pt x="774" y="712"/>
                    </a:lnTo>
                    <a:lnTo>
                      <a:pt x="780" y="722"/>
                    </a:lnTo>
                    <a:lnTo>
                      <a:pt x="780" y="722"/>
                    </a:lnTo>
                    <a:lnTo>
                      <a:pt x="782" y="726"/>
                    </a:lnTo>
                    <a:lnTo>
                      <a:pt x="786" y="728"/>
                    </a:lnTo>
                    <a:lnTo>
                      <a:pt x="790" y="730"/>
                    </a:lnTo>
                    <a:lnTo>
                      <a:pt x="790" y="730"/>
                    </a:lnTo>
                    <a:lnTo>
                      <a:pt x="796" y="728"/>
                    </a:lnTo>
                    <a:lnTo>
                      <a:pt x="796" y="728"/>
                    </a:lnTo>
                    <a:lnTo>
                      <a:pt x="794" y="732"/>
                    </a:lnTo>
                    <a:lnTo>
                      <a:pt x="794" y="736"/>
                    </a:lnTo>
                    <a:lnTo>
                      <a:pt x="794" y="740"/>
                    </a:lnTo>
                    <a:lnTo>
                      <a:pt x="794" y="740"/>
                    </a:lnTo>
                    <a:lnTo>
                      <a:pt x="796" y="746"/>
                    </a:lnTo>
                    <a:lnTo>
                      <a:pt x="800" y="748"/>
                    </a:lnTo>
                    <a:lnTo>
                      <a:pt x="800" y="748"/>
                    </a:lnTo>
                    <a:lnTo>
                      <a:pt x="796" y="750"/>
                    </a:lnTo>
                    <a:lnTo>
                      <a:pt x="792" y="758"/>
                    </a:lnTo>
                    <a:lnTo>
                      <a:pt x="792" y="758"/>
                    </a:lnTo>
                    <a:lnTo>
                      <a:pt x="792" y="764"/>
                    </a:lnTo>
                    <a:lnTo>
                      <a:pt x="794" y="768"/>
                    </a:lnTo>
                    <a:lnTo>
                      <a:pt x="794" y="768"/>
                    </a:lnTo>
                    <a:lnTo>
                      <a:pt x="796" y="770"/>
                    </a:lnTo>
                    <a:lnTo>
                      <a:pt x="796" y="774"/>
                    </a:lnTo>
                    <a:lnTo>
                      <a:pt x="796" y="776"/>
                    </a:lnTo>
                    <a:lnTo>
                      <a:pt x="798" y="778"/>
                    </a:lnTo>
                    <a:lnTo>
                      <a:pt x="798" y="778"/>
                    </a:lnTo>
                    <a:lnTo>
                      <a:pt x="802" y="780"/>
                    </a:lnTo>
                    <a:lnTo>
                      <a:pt x="806" y="778"/>
                    </a:lnTo>
                    <a:lnTo>
                      <a:pt x="814" y="776"/>
                    </a:lnTo>
                    <a:lnTo>
                      <a:pt x="814" y="776"/>
                    </a:lnTo>
                    <a:lnTo>
                      <a:pt x="820" y="772"/>
                    </a:lnTo>
                    <a:lnTo>
                      <a:pt x="826" y="768"/>
                    </a:lnTo>
                    <a:lnTo>
                      <a:pt x="826" y="768"/>
                    </a:lnTo>
                    <a:lnTo>
                      <a:pt x="840" y="754"/>
                    </a:lnTo>
                    <a:lnTo>
                      <a:pt x="840" y="754"/>
                    </a:lnTo>
                    <a:lnTo>
                      <a:pt x="840" y="746"/>
                    </a:lnTo>
                    <a:lnTo>
                      <a:pt x="840" y="736"/>
                    </a:lnTo>
                    <a:lnTo>
                      <a:pt x="840" y="736"/>
                    </a:lnTo>
                    <a:close/>
                    <a:moveTo>
                      <a:pt x="370" y="316"/>
                    </a:moveTo>
                    <a:lnTo>
                      <a:pt x="370" y="316"/>
                    </a:lnTo>
                    <a:lnTo>
                      <a:pt x="364" y="320"/>
                    </a:lnTo>
                    <a:lnTo>
                      <a:pt x="356" y="318"/>
                    </a:lnTo>
                    <a:lnTo>
                      <a:pt x="356" y="318"/>
                    </a:lnTo>
                    <a:lnTo>
                      <a:pt x="354" y="316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46" y="322"/>
                    </a:lnTo>
                    <a:lnTo>
                      <a:pt x="346" y="322"/>
                    </a:lnTo>
                    <a:lnTo>
                      <a:pt x="348" y="320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62" y="310"/>
                    </a:lnTo>
                    <a:lnTo>
                      <a:pt x="372" y="304"/>
                    </a:lnTo>
                    <a:lnTo>
                      <a:pt x="372" y="304"/>
                    </a:lnTo>
                    <a:lnTo>
                      <a:pt x="376" y="302"/>
                    </a:lnTo>
                    <a:lnTo>
                      <a:pt x="378" y="304"/>
                    </a:lnTo>
                    <a:lnTo>
                      <a:pt x="380" y="306"/>
                    </a:lnTo>
                    <a:lnTo>
                      <a:pt x="380" y="306"/>
                    </a:lnTo>
                    <a:lnTo>
                      <a:pt x="370" y="316"/>
                    </a:lnTo>
                    <a:lnTo>
                      <a:pt x="370" y="3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/>
              </a:p>
            </p:txBody>
          </p:sp>
        </p:grpSp>
      </p:grpSp>
      <p:cxnSp>
        <p:nvCxnSpPr>
          <p:cNvPr id="14" name="직선 연결선 13"/>
          <p:cNvCxnSpPr/>
          <p:nvPr/>
        </p:nvCxnSpPr>
        <p:spPr>
          <a:xfrm flipV="1">
            <a:off x="960664" y="2454123"/>
            <a:ext cx="10807351" cy="23371"/>
          </a:xfrm>
          <a:prstGeom prst="line">
            <a:avLst/>
          </a:prstGeom>
          <a:ln w="38100" cap="sq">
            <a:gradFill flip="none" rotWithShape="1">
              <a:gsLst>
                <a:gs pos="58000">
                  <a:srgbClr val="EC9609"/>
                </a:gs>
                <a:gs pos="21000">
                  <a:schemeClr val="accent1">
                    <a:lumMod val="5000"/>
                    <a:lumOff val="95000"/>
                    <a:alpha val="80000"/>
                  </a:schemeClr>
                </a:gs>
                <a:gs pos="82000">
                  <a:srgbClr val="C60023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AE2E5B-0023-47AC-A4FA-CB2F9AE87A58}"/>
              </a:ext>
            </a:extLst>
          </p:cNvPr>
          <p:cNvSpPr/>
          <p:nvPr/>
        </p:nvSpPr>
        <p:spPr>
          <a:xfrm>
            <a:off x="68536" y="65832"/>
            <a:ext cx="12072664" cy="6741368"/>
          </a:xfrm>
          <a:prstGeom prst="rect">
            <a:avLst/>
          </a:prstGeom>
          <a:noFill/>
          <a:ln w="38100">
            <a:solidFill>
              <a:srgbClr val="93C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</p:spTree>
    <p:extLst>
      <p:ext uri="{BB962C8B-B14F-4D97-AF65-F5344CB8AC3E}">
        <p14:creationId xmlns:p14="http://schemas.microsoft.com/office/powerpoint/2010/main" val="967089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784887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/>
              <a:t>1-1. </a:t>
            </a:r>
            <a:r>
              <a:rPr lang="ko-KR" altLang="en-US" dirty="0" smtClean="0"/>
              <a:t>기업과 가치</a:t>
            </a:r>
            <a:r>
              <a:rPr lang="en-US" altLang="ko-KR" dirty="0" smtClean="0"/>
              <a:t>(Value)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85E21-BD4F-66F3-3A2E-FD1BA023E4DB}"/>
              </a:ext>
            </a:extLst>
          </p:cNvPr>
          <p:cNvSpPr txBox="1"/>
          <p:nvPr/>
        </p:nvSpPr>
        <p:spPr>
          <a:xfrm>
            <a:off x="695400" y="1412775"/>
            <a:ext cx="67687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삼성디스플레이 ‘재무가치를 넘어 트루 밸류 측정’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3A9AE1-EE52-78F6-08F0-C2CFBDCD8B37}"/>
              </a:ext>
            </a:extLst>
          </p:cNvPr>
          <p:cNvSpPr txBox="1"/>
          <p:nvPr/>
        </p:nvSpPr>
        <p:spPr>
          <a:xfrm>
            <a:off x="1019436" y="2254455"/>
            <a:ext cx="101531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u="none" strike="noStrike" baseline="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트루 밸류</a:t>
            </a:r>
            <a:r>
              <a:rPr lang="en-US" altLang="ko-KR" sz="2400" b="1" i="0" u="none" strike="noStrike" baseline="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(True Value) </a:t>
            </a:r>
            <a:r>
              <a:rPr lang="ko-KR" altLang="en-US" sz="1800" b="0" i="0" u="none" strike="noStrike" baseline="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란</a:t>
            </a:r>
            <a:r>
              <a:rPr lang="en-US" altLang="ko-KR" sz="1800" b="0" i="0" u="none" strike="noStrike" baseline="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?</a:t>
            </a:r>
          </a:p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삼성디스플레이가 매년 측정해 발표하는 것으로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지속가능경영 활동에 대한 사회적 영향 관리와 가치창출 방향성 수립을 위해 ‘</a:t>
            </a:r>
            <a:r>
              <a:rPr lang="ko-KR" altLang="en-US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재무적 가치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+</a:t>
            </a:r>
            <a:r>
              <a:rPr lang="ko-KR" altLang="en-US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사회경제적 가치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+</a:t>
            </a:r>
            <a:r>
              <a:rPr lang="ko-KR" altLang="en-US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환경가치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’ 를 비용으로 처리해 종합적으로 산정하는 것</a:t>
            </a:r>
            <a:endParaRPr lang="ko-KR" altLang="en-US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43C0CFA-CF26-7F22-6B94-70CF897C7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3429000"/>
            <a:ext cx="8945994" cy="187609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30227C5-F892-B05D-AC39-20765875E305}"/>
              </a:ext>
            </a:extLst>
          </p:cNvPr>
          <p:cNvSpPr txBox="1"/>
          <p:nvPr/>
        </p:nvSpPr>
        <p:spPr>
          <a:xfrm>
            <a:off x="2423592" y="5363924"/>
            <a:ext cx="7344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2020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트루 밸류를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조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195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억원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재무가치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조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8,745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억 원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으로 발표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7D1A5C-4520-5E55-58EB-13B25D908A27}"/>
              </a:ext>
            </a:extLst>
          </p:cNvPr>
          <p:cNvSpPr txBox="1"/>
          <p:nvPr/>
        </p:nvSpPr>
        <p:spPr>
          <a:xfrm>
            <a:off x="1271464" y="5949280"/>
            <a:ext cx="5220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FKI 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전국경제인연합회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K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·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얼라이언스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2021 ⓚ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기업 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백서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p.10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2862016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784887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/>
              <a:t>1-1. </a:t>
            </a:r>
            <a:r>
              <a:rPr lang="ko-KR" altLang="en-US" dirty="0"/>
              <a:t>기업과 가치</a:t>
            </a:r>
            <a:r>
              <a:rPr lang="en-US" altLang="ko-KR" dirty="0"/>
              <a:t>(</a:t>
            </a:r>
            <a:r>
              <a:rPr lang="en-US" altLang="ko-KR" dirty="0" smtClean="0"/>
              <a:t>Value)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85E21-BD4F-66F3-3A2E-FD1BA023E4DB}"/>
              </a:ext>
            </a:extLst>
          </p:cNvPr>
          <p:cNvSpPr txBox="1"/>
          <p:nvPr/>
        </p:nvSpPr>
        <p:spPr>
          <a:xfrm>
            <a:off x="695400" y="1412775"/>
            <a:ext cx="67687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삼성디스플레이 ‘재무가치를 넘어 트루 밸류 측정’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4C4A71-D7DB-722E-D600-47532AA60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80" y="2067301"/>
            <a:ext cx="6904318" cy="4016088"/>
          </a:xfrm>
          <a:prstGeom prst="rect">
            <a:avLst/>
          </a:prstGeom>
        </p:spPr>
      </p:pic>
      <p:grpSp>
        <p:nvGrpSpPr>
          <p:cNvPr id="20" name="Google Shape;1356;p55">
            <a:extLst>
              <a:ext uri="{FF2B5EF4-FFF2-40B4-BE49-F238E27FC236}">
                <a16:creationId xmlns:a16="http://schemas.microsoft.com/office/drawing/2014/main" id="{2DCAD213-CCCA-1CC9-E175-35549E4D660C}"/>
              </a:ext>
            </a:extLst>
          </p:cNvPr>
          <p:cNvGrpSpPr/>
          <p:nvPr/>
        </p:nvGrpSpPr>
        <p:grpSpPr>
          <a:xfrm>
            <a:off x="695400" y="2278094"/>
            <a:ext cx="4176464" cy="3725612"/>
            <a:chOff x="5876956" y="1721925"/>
            <a:chExt cx="2262818" cy="2950275"/>
          </a:xfrm>
        </p:grpSpPr>
        <p:grpSp>
          <p:nvGrpSpPr>
            <p:cNvPr id="21" name="Google Shape;1357;p55">
              <a:extLst>
                <a:ext uri="{FF2B5EF4-FFF2-40B4-BE49-F238E27FC236}">
                  <a16:creationId xmlns:a16="http://schemas.microsoft.com/office/drawing/2014/main" id="{9D8411FC-4B1A-7CF0-BCA2-B8DD99FB0ABC}"/>
                </a:ext>
              </a:extLst>
            </p:cNvPr>
            <p:cNvGrpSpPr/>
            <p:nvPr/>
          </p:nvGrpSpPr>
          <p:grpSpPr>
            <a:xfrm>
              <a:off x="6183690" y="1721925"/>
              <a:ext cx="1956084" cy="892825"/>
              <a:chOff x="6183690" y="1721925"/>
              <a:chExt cx="1956084" cy="892825"/>
            </a:xfrm>
          </p:grpSpPr>
          <p:sp>
            <p:nvSpPr>
              <p:cNvPr id="31" name="Google Shape;1358;p55">
                <a:extLst>
                  <a:ext uri="{FF2B5EF4-FFF2-40B4-BE49-F238E27FC236}">
                    <a16:creationId xmlns:a16="http://schemas.microsoft.com/office/drawing/2014/main" id="{98A8C2F1-2D0A-28A3-416C-9FBB5A879A59}"/>
                  </a:ext>
                </a:extLst>
              </p:cNvPr>
              <p:cNvSpPr txBox="1"/>
              <p:nvPr/>
            </p:nvSpPr>
            <p:spPr>
              <a:xfrm flipH="1">
                <a:off x="6183774" y="1721925"/>
                <a:ext cx="1956000" cy="39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2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C3C3B"/>
                    </a:solidFill>
                    <a:effectLst/>
                    <a:uLnTx/>
                    <a:uFillTx/>
                    <a:latin typeface="경기천년바탕 Regular" panose="02020503020101020101" pitchFamily="18" charset="-127"/>
                    <a:ea typeface="경기천년바탕 Regular" panose="02020503020101020101" pitchFamily="18" charset="-127"/>
                    <a:cs typeface="Bebas Neue"/>
                    <a:sym typeface="Bebas Neue"/>
                  </a:rPr>
                  <a:t>재무적 가치</a:t>
                </a:r>
                <a:endParaRPr kumimoji="0" sz="2300" b="1" i="0" u="none" strike="noStrike" kern="0" cap="none" spc="0" normalizeH="0" baseline="0" noProof="0" dirty="0">
                  <a:ln>
                    <a:noFill/>
                  </a:ln>
                  <a:solidFill>
                    <a:srgbClr val="3C3C3B"/>
                  </a:solidFill>
                  <a:effectLst/>
                  <a:uLnTx/>
                  <a:uFillTx/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Bebas Neue"/>
                  <a:sym typeface="Bebas Neue"/>
                </a:endParaRPr>
              </a:p>
            </p:txBody>
          </p:sp>
          <p:sp>
            <p:nvSpPr>
              <p:cNvPr id="32" name="Google Shape;1359;p55">
                <a:extLst>
                  <a:ext uri="{FF2B5EF4-FFF2-40B4-BE49-F238E27FC236}">
                    <a16:creationId xmlns:a16="http://schemas.microsoft.com/office/drawing/2014/main" id="{A43473D1-A78D-7F13-4ED4-DAE346F7B3FF}"/>
                  </a:ext>
                </a:extLst>
              </p:cNvPr>
              <p:cNvSpPr txBox="1"/>
              <p:nvPr/>
            </p:nvSpPr>
            <p:spPr>
              <a:xfrm flipH="1">
                <a:off x="6183690" y="2040250"/>
                <a:ext cx="1956000" cy="57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C3C3B"/>
                    </a:solidFill>
                    <a:effectLst/>
                    <a:uLnTx/>
                    <a:uFillTx/>
                    <a:latin typeface="경기천년바탕 Regular" panose="02020503020101020101" pitchFamily="18" charset="-127"/>
                    <a:ea typeface="경기천년바탕 Regular" panose="02020503020101020101" pitchFamily="18" charset="-127"/>
                    <a:cs typeface="Raleway Medium"/>
                    <a:sym typeface="Raleway Medium"/>
                  </a:rPr>
                  <a:t>베이스 가치로 당기순이익 지정</a:t>
                </a: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3C3C3B"/>
                  </a:solidFill>
                  <a:effectLst/>
                  <a:uLnTx/>
                  <a:uFillTx/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Raleway Medium"/>
                  <a:sym typeface="Raleway Medium"/>
                </a:endParaRPr>
              </a:p>
            </p:txBody>
          </p:sp>
        </p:grpSp>
        <p:grpSp>
          <p:nvGrpSpPr>
            <p:cNvPr id="22" name="Google Shape;1363;p55">
              <a:extLst>
                <a:ext uri="{FF2B5EF4-FFF2-40B4-BE49-F238E27FC236}">
                  <a16:creationId xmlns:a16="http://schemas.microsoft.com/office/drawing/2014/main" id="{46AEAAEB-2F01-F70A-800A-8A438D06090F}"/>
                </a:ext>
              </a:extLst>
            </p:cNvPr>
            <p:cNvGrpSpPr/>
            <p:nvPr/>
          </p:nvGrpSpPr>
          <p:grpSpPr>
            <a:xfrm>
              <a:off x="6183615" y="3779375"/>
              <a:ext cx="1956084" cy="892825"/>
              <a:chOff x="6183615" y="3779375"/>
              <a:chExt cx="1956084" cy="892825"/>
            </a:xfrm>
          </p:grpSpPr>
          <p:sp>
            <p:nvSpPr>
              <p:cNvPr id="29" name="Google Shape;1364;p55">
                <a:extLst>
                  <a:ext uri="{FF2B5EF4-FFF2-40B4-BE49-F238E27FC236}">
                    <a16:creationId xmlns:a16="http://schemas.microsoft.com/office/drawing/2014/main" id="{949164E0-60E3-8532-6F7C-BECC419EDE1B}"/>
                  </a:ext>
                </a:extLst>
              </p:cNvPr>
              <p:cNvSpPr txBox="1"/>
              <p:nvPr/>
            </p:nvSpPr>
            <p:spPr>
              <a:xfrm flipH="1">
                <a:off x="6183699" y="3779375"/>
                <a:ext cx="1956000" cy="39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ko-KR" altLang="en-US" sz="2300" b="1" kern="0" dirty="0">
                    <a:solidFill>
                      <a:srgbClr val="3C3C3B"/>
                    </a:solidFill>
                    <a:latin typeface="경기천년바탕 Regular" panose="02020503020101020101" pitchFamily="18" charset="-127"/>
                    <a:ea typeface="경기천년바탕 Regular" panose="02020503020101020101" pitchFamily="18" charset="-127"/>
                    <a:cs typeface="Bebas Neue"/>
                    <a:sym typeface="Bebas Neue"/>
                  </a:rPr>
                  <a:t>환경가치</a:t>
                </a:r>
                <a:endParaRPr kumimoji="0" sz="2300" b="1" i="0" u="none" strike="noStrike" kern="0" cap="none" spc="0" normalizeH="0" baseline="0" noProof="0" dirty="0">
                  <a:ln>
                    <a:noFill/>
                  </a:ln>
                  <a:solidFill>
                    <a:srgbClr val="3C3C3B"/>
                  </a:solidFill>
                  <a:effectLst/>
                  <a:uLnTx/>
                  <a:uFillTx/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Bebas Neue"/>
                  <a:sym typeface="Bebas Neue"/>
                </a:endParaRPr>
              </a:p>
            </p:txBody>
          </p:sp>
          <p:sp>
            <p:nvSpPr>
              <p:cNvPr id="30" name="Google Shape;1365;p55">
                <a:extLst>
                  <a:ext uri="{FF2B5EF4-FFF2-40B4-BE49-F238E27FC236}">
                    <a16:creationId xmlns:a16="http://schemas.microsoft.com/office/drawing/2014/main" id="{F29DCAD7-E1E7-8C9B-4586-7DAB63179E26}"/>
                  </a:ext>
                </a:extLst>
              </p:cNvPr>
              <p:cNvSpPr txBox="1"/>
              <p:nvPr/>
            </p:nvSpPr>
            <p:spPr>
              <a:xfrm flipH="1">
                <a:off x="6183615" y="4097700"/>
                <a:ext cx="1956000" cy="57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C3C3B"/>
                    </a:solidFill>
                    <a:effectLst/>
                    <a:uLnTx/>
                    <a:uFillTx/>
                    <a:latin typeface="경기천년바탕 Regular" panose="02020503020101020101" pitchFamily="18" charset="-127"/>
                    <a:ea typeface="경기천년바탕 Regular" panose="02020503020101020101" pitchFamily="18" charset="-127"/>
                    <a:cs typeface="Raleway Medium"/>
                    <a:sym typeface="Raleway Medium"/>
                  </a:rPr>
                  <a:t>온실가스 배출</a:t>
                </a:r>
                <a:r>
                  <a:rPr kumimoji="0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C3C3B"/>
                    </a:solidFill>
                    <a:effectLst/>
                    <a:uLnTx/>
                    <a:uFillTx/>
                    <a:latin typeface="경기천년바탕 Regular" panose="02020503020101020101" pitchFamily="18" charset="-127"/>
                    <a:ea typeface="경기천년바탕 Regular" panose="02020503020101020101" pitchFamily="18" charset="-127"/>
                    <a:cs typeface="Raleway Medium"/>
                    <a:sym typeface="Raleway Medium"/>
                  </a:rPr>
                  <a:t>, </a:t>
                </a:r>
                <a:r>
                  <a:rPr kumimoji="0" lang="ko-KR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C3C3B"/>
                    </a:solidFill>
                    <a:effectLst/>
                    <a:uLnTx/>
                    <a:uFillTx/>
                    <a:latin typeface="경기천년바탕 Regular" panose="02020503020101020101" pitchFamily="18" charset="-127"/>
                    <a:ea typeface="경기천년바탕 Regular" panose="02020503020101020101" pitchFamily="18" charset="-127"/>
                    <a:cs typeface="Raleway Medium"/>
                    <a:sym typeface="Raleway Medium"/>
                  </a:rPr>
                  <a:t>대기환경</a:t>
                </a:r>
                <a:r>
                  <a:rPr kumimoji="0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C3C3B"/>
                    </a:solidFill>
                    <a:effectLst/>
                    <a:uLnTx/>
                    <a:uFillTx/>
                    <a:latin typeface="경기천년바탕 Regular" panose="02020503020101020101" pitchFamily="18" charset="-127"/>
                    <a:ea typeface="경기천년바탕 Regular" panose="02020503020101020101" pitchFamily="18" charset="-127"/>
                    <a:cs typeface="Raleway Medium"/>
                    <a:sym typeface="Raleway Medium"/>
                  </a:rPr>
                  <a:t>·</a:t>
                </a:r>
                <a:r>
                  <a:rPr kumimoji="0" lang="ko-KR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C3C3B"/>
                    </a:solidFill>
                    <a:effectLst/>
                    <a:uLnTx/>
                    <a:uFillTx/>
                    <a:latin typeface="경기천년바탕 Regular" panose="02020503020101020101" pitchFamily="18" charset="-127"/>
                    <a:ea typeface="경기천년바탕 Regular" panose="02020503020101020101" pitchFamily="18" charset="-127"/>
                    <a:cs typeface="Raleway Medium"/>
                    <a:sym typeface="Raleway Medium"/>
                  </a:rPr>
                  <a:t>수자원</a:t>
                </a:r>
                <a:r>
                  <a:rPr kumimoji="0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C3C3B"/>
                    </a:solidFill>
                    <a:effectLst/>
                    <a:uLnTx/>
                    <a:uFillTx/>
                    <a:latin typeface="경기천년바탕 Regular" panose="02020503020101020101" pitchFamily="18" charset="-127"/>
                    <a:ea typeface="경기천년바탕 Regular" panose="02020503020101020101" pitchFamily="18" charset="-127"/>
                    <a:cs typeface="Raleway Medium"/>
                    <a:sym typeface="Raleway Medium"/>
                  </a:rPr>
                  <a:t>·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C3C3B"/>
                    </a:solidFill>
                    <a:effectLst/>
                    <a:uLnTx/>
                    <a:uFillTx/>
                    <a:latin typeface="경기천년바탕 Regular" panose="02020503020101020101" pitchFamily="18" charset="-127"/>
                    <a:ea typeface="경기천년바탕 Regular" panose="02020503020101020101" pitchFamily="18" charset="-127"/>
                    <a:cs typeface="Raleway Medium"/>
                    <a:sym typeface="Raleway Medium"/>
                  </a:rPr>
                  <a:t>폐기물 등 환경영향</a:t>
                </a: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3C3C3B"/>
                  </a:solidFill>
                  <a:effectLst/>
                  <a:uLnTx/>
                  <a:uFillTx/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Raleway Medium"/>
                  <a:sym typeface="Raleway Medium"/>
                </a:endParaRPr>
              </a:p>
            </p:txBody>
          </p:sp>
        </p:grpSp>
        <p:grpSp>
          <p:nvGrpSpPr>
            <p:cNvPr id="23" name="Google Shape;1369;p55">
              <a:extLst>
                <a:ext uri="{FF2B5EF4-FFF2-40B4-BE49-F238E27FC236}">
                  <a16:creationId xmlns:a16="http://schemas.microsoft.com/office/drawing/2014/main" id="{515F3C9A-886D-7255-434F-4A3B9A3ABFE2}"/>
                </a:ext>
              </a:extLst>
            </p:cNvPr>
            <p:cNvGrpSpPr/>
            <p:nvPr/>
          </p:nvGrpSpPr>
          <p:grpSpPr>
            <a:xfrm>
              <a:off x="6183615" y="2750650"/>
              <a:ext cx="1956084" cy="892825"/>
              <a:chOff x="6183615" y="2750650"/>
              <a:chExt cx="1956084" cy="892825"/>
            </a:xfrm>
          </p:grpSpPr>
          <p:sp>
            <p:nvSpPr>
              <p:cNvPr id="27" name="Google Shape;1370;p55">
                <a:extLst>
                  <a:ext uri="{FF2B5EF4-FFF2-40B4-BE49-F238E27FC236}">
                    <a16:creationId xmlns:a16="http://schemas.microsoft.com/office/drawing/2014/main" id="{9C86E910-B6D4-527E-844F-21BA9FAC765A}"/>
                  </a:ext>
                </a:extLst>
              </p:cNvPr>
              <p:cNvSpPr txBox="1"/>
              <p:nvPr/>
            </p:nvSpPr>
            <p:spPr>
              <a:xfrm flipH="1">
                <a:off x="6183699" y="2750650"/>
                <a:ext cx="1956000" cy="39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2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C3C3B"/>
                    </a:solidFill>
                    <a:effectLst/>
                    <a:uLnTx/>
                    <a:uFillTx/>
                    <a:latin typeface="경기천년바탕 Regular" panose="02020503020101020101" pitchFamily="18" charset="-127"/>
                    <a:ea typeface="경기천년바탕 Regular" panose="02020503020101020101" pitchFamily="18" charset="-127"/>
                    <a:cs typeface="Bebas Neue"/>
                    <a:sym typeface="Bebas Neue"/>
                  </a:rPr>
                  <a:t>사회경제적가치</a:t>
                </a:r>
                <a:endParaRPr kumimoji="0" sz="2300" b="1" i="0" u="none" strike="noStrike" kern="0" cap="none" spc="0" normalizeH="0" baseline="0" noProof="0" dirty="0">
                  <a:ln>
                    <a:noFill/>
                  </a:ln>
                  <a:solidFill>
                    <a:srgbClr val="3C3C3B"/>
                  </a:solidFill>
                  <a:effectLst/>
                  <a:uLnTx/>
                  <a:uFillTx/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Bebas Neue"/>
                  <a:sym typeface="Bebas Neue"/>
                </a:endParaRPr>
              </a:p>
            </p:txBody>
          </p:sp>
          <p:sp>
            <p:nvSpPr>
              <p:cNvPr id="28" name="Google Shape;1371;p55">
                <a:extLst>
                  <a:ext uri="{FF2B5EF4-FFF2-40B4-BE49-F238E27FC236}">
                    <a16:creationId xmlns:a16="http://schemas.microsoft.com/office/drawing/2014/main" id="{B835CE9F-28AF-BABC-4493-6A2444452579}"/>
                  </a:ext>
                </a:extLst>
              </p:cNvPr>
              <p:cNvSpPr txBox="1"/>
              <p:nvPr/>
            </p:nvSpPr>
            <p:spPr>
              <a:xfrm flipH="1">
                <a:off x="6183615" y="3068975"/>
                <a:ext cx="1956000" cy="57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C3C3B"/>
                    </a:solidFill>
                    <a:effectLst/>
                    <a:uLnTx/>
                    <a:uFillTx/>
                    <a:latin typeface="경기천년바탕 Regular" panose="02020503020101020101" pitchFamily="18" charset="-127"/>
                    <a:ea typeface="경기천년바탕 Regular" panose="02020503020101020101" pitchFamily="18" charset="-127"/>
                    <a:cs typeface="Raleway Medium"/>
                    <a:sym typeface="Raleway Medium"/>
                  </a:rPr>
                  <a:t>법인세</a:t>
                </a:r>
                <a:r>
                  <a:rPr kumimoji="0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C3C3B"/>
                    </a:solidFill>
                    <a:effectLst/>
                    <a:uLnTx/>
                    <a:uFillTx/>
                    <a:latin typeface="경기천년바탕 Regular" panose="02020503020101020101" pitchFamily="18" charset="-127"/>
                    <a:ea typeface="경기천년바탕 Regular" panose="02020503020101020101" pitchFamily="18" charset="-127"/>
                    <a:cs typeface="Raleway Medium"/>
                    <a:sym typeface="Raleway Medium"/>
                  </a:rPr>
                  <a:t>, </a:t>
                </a:r>
                <a:r>
                  <a:rPr kumimoji="0" lang="ko-KR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C3C3B"/>
                    </a:solidFill>
                    <a:effectLst/>
                    <a:uLnTx/>
                    <a:uFillTx/>
                    <a:latin typeface="경기천년바탕 Regular" panose="02020503020101020101" pitchFamily="18" charset="-127"/>
                    <a:ea typeface="경기천년바탕 Regular" panose="02020503020101020101" pitchFamily="18" charset="-127"/>
                    <a:cs typeface="Raleway Medium"/>
                    <a:sym typeface="Raleway Medium"/>
                  </a:rPr>
                  <a:t>채권자 환원</a:t>
                </a:r>
                <a:r>
                  <a:rPr kumimoji="0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C3C3B"/>
                    </a:solidFill>
                    <a:effectLst/>
                    <a:uLnTx/>
                    <a:uFillTx/>
                    <a:latin typeface="경기천년바탕 Regular" panose="02020503020101020101" pitchFamily="18" charset="-127"/>
                    <a:ea typeface="경기천년바탕 Regular" panose="02020503020101020101" pitchFamily="18" charset="-127"/>
                    <a:cs typeface="Raleway Medium"/>
                    <a:sym typeface="Raleway Medium"/>
                  </a:rPr>
                  <a:t>, </a:t>
                </a:r>
                <a:r>
                  <a:rPr kumimoji="0" lang="ko-KR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C3C3B"/>
                    </a:solidFill>
                    <a:effectLst/>
                    <a:uLnTx/>
                    <a:uFillTx/>
                    <a:latin typeface="경기천년바탕 Regular" panose="02020503020101020101" pitchFamily="18" charset="-127"/>
                    <a:ea typeface="경기천년바탕 Regular" panose="02020503020101020101" pitchFamily="18" charset="-127"/>
                    <a:cs typeface="Raleway Medium"/>
                    <a:sym typeface="Raleway Medium"/>
                  </a:rPr>
                  <a:t>협력사 지원</a:t>
                </a:r>
                <a:r>
                  <a:rPr kumimoji="0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C3C3B"/>
                    </a:solidFill>
                    <a:effectLst/>
                    <a:uLnTx/>
                    <a:uFillTx/>
                    <a:latin typeface="경기천년바탕 Regular" panose="02020503020101020101" pitchFamily="18" charset="-127"/>
                    <a:ea typeface="경기천년바탕 Regular" panose="02020503020101020101" pitchFamily="18" charset="-127"/>
                    <a:cs typeface="Raleway Medium"/>
                    <a:sym typeface="Raleway Medium"/>
                  </a:rPr>
                  <a:t>, </a:t>
                </a:r>
                <a:r>
                  <a:rPr kumimoji="0" lang="ko-KR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C3C3B"/>
                    </a:solidFill>
                    <a:effectLst/>
                    <a:uLnTx/>
                    <a:uFillTx/>
                    <a:latin typeface="경기천년바탕 Regular" panose="02020503020101020101" pitchFamily="18" charset="-127"/>
                    <a:ea typeface="경기천년바탕 Regular" panose="02020503020101020101" pitchFamily="18" charset="-127"/>
                    <a:cs typeface="Raleway Medium"/>
                    <a:sym typeface="Raleway Medium"/>
                  </a:rPr>
                  <a:t>지역사회 개발 투자를 편익으로 더함</a:t>
                </a:r>
                <a:endParaRPr kumimoji="0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3C3C3B"/>
                  </a:solidFill>
                  <a:effectLst/>
                  <a:uLnTx/>
                  <a:uFillTx/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Raleway Medium"/>
                  <a:sym typeface="Raleway Medium"/>
                </a:endParaRPr>
              </a:p>
            </p:txBody>
          </p:sp>
        </p:grpSp>
        <p:cxnSp>
          <p:nvCxnSpPr>
            <p:cNvPr id="24" name="Google Shape;1381;p55">
              <a:extLst>
                <a:ext uri="{FF2B5EF4-FFF2-40B4-BE49-F238E27FC236}">
                  <a16:creationId xmlns:a16="http://schemas.microsoft.com/office/drawing/2014/main" id="{98AF3DD1-6321-225B-89F4-4A54E0F12BDF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>
              <a:off x="5876956" y="2946923"/>
              <a:ext cx="306600" cy="900"/>
            </a:xfrm>
            <a:prstGeom prst="bentConnector3">
              <a:avLst>
                <a:gd name="adj1" fmla="val 50023"/>
              </a:avLst>
            </a:prstGeom>
            <a:noFill/>
            <a:ln w="19050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1382;p55">
              <a:extLst>
                <a:ext uri="{FF2B5EF4-FFF2-40B4-BE49-F238E27FC236}">
                  <a16:creationId xmlns:a16="http://schemas.microsoft.com/office/drawing/2014/main" id="{1A479C8E-AB1B-CF01-0C7F-6AC9B003EADB}"/>
                </a:ext>
              </a:extLst>
            </p:cNvPr>
            <p:cNvCxnSpPr>
              <a:cxnSpLocks/>
              <a:endCxn id="31" idx="3"/>
            </p:cNvCxnSpPr>
            <p:nvPr/>
          </p:nvCxnSpPr>
          <p:spPr>
            <a:xfrm rot="10800000" flipH="1">
              <a:off x="5876956" y="1919123"/>
              <a:ext cx="306900" cy="1027800"/>
            </a:xfrm>
            <a:prstGeom prst="bentConnector3">
              <a:avLst>
                <a:gd name="adj1" fmla="val 49987"/>
              </a:avLst>
            </a:prstGeom>
            <a:noFill/>
            <a:ln w="19050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1383;p55">
              <a:extLst>
                <a:ext uri="{FF2B5EF4-FFF2-40B4-BE49-F238E27FC236}">
                  <a16:creationId xmlns:a16="http://schemas.microsoft.com/office/drawing/2014/main" id="{35E6353B-81D3-5207-6D28-5FB67C1503B8}"/>
                </a:ext>
              </a:extLst>
            </p:cNvPr>
            <p:cNvCxnSpPr>
              <a:cxnSpLocks/>
              <a:endCxn id="29" idx="3"/>
            </p:cNvCxnSpPr>
            <p:nvPr/>
          </p:nvCxnSpPr>
          <p:spPr>
            <a:xfrm>
              <a:off x="5876956" y="2946923"/>
              <a:ext cx="306600" cy="1029600"/>
            </a:xfrm>
            <a:prstGeom prst="bentConnector3">
              <a:avLst>
                <a:gd name="adj1" fmla="val 50023"/>
              </a:avLst>
            </a:prstGeom>
            <a:noFill/>
            <a:ln w="19050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A28F433-0640-AD79-8F9B-1C1C279B9EAD}"/>
              </a:ext>
            </a:extLst>
          </p:cNvPr>
          <p:cNvSpPr txBox="1"/>
          <p:nvPr/>
        </p:nvSpPr>
        <p:spPr>
          <a:xfrm>
            <a:off x="5195900" y="6176223"/>
            <a:ext cx="5220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FKI 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전국경제인연합회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K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·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얼라이언스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2021 ⓚ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기업 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백서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p.11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5503611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784887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/>
              <a:t>1-2. </a:t>
            </a:r>
            <a:r>
              <a:rPr lang="ko-KR" altLang="en-US" dirty="0" smtClean="0"/>
              <a:t>리스크 관리</a:t>
            </a:r>
            <a:r>
              <a:rPr lang="en-US" altLang="ko-KR" dirty="0" smtClean="0"/>
              <a:t>(Risk Management)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85E21-BD4F-66F3-3A2E-FD1BA023E4DB}"/>
              </a:ext>
            </a:extLst>
          </p:cNvPr>
          <p:cNvSpPr txBox="1"/>
          <p:nvPr/>
        </p:nvSpPr>
        <p:spPr>
          <a:xfrm>
            <a:off x="695400" y="1412775"/>
            <a:ext cx="67687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LG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디스플레이 ‘업종 특성 반영 리스크 관리 시스템’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D5EC09-0828-CF11-F400-1F7EB76B90D6}"/>
              </a:ext>
            </a:extLst>
          </p:cNvPr>
          <p:cNvSpPr txBox="1"/>
          <p:nvPr/>
        </p:nvSpPr>
        <p:spPr>
          <a:xfrm>
            <a:off x="6816080" y="5963853"/>
            <a:ext cx="51088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FKI 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전국경제인연합회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K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·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얼라이언스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2021 ⓚ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기업 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백서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p.12</a:t>
            </a:r>
            <a:endParaRPr lang="ko-KR" altLang="en-US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A77482-08D4-36E7-7026-40E8D0510C56}"/>
              </a:ext>
            </a:extLst>
          </p:cNvPr>
          <p:cNvSpPr txBox="1"/>
          <p:nvPr/>
        </p:nvSpPr>
        <p:spPr>
          <a:xfrm>
            <a:off x="695400" y="2100418"/>
            <a:ext cx="6575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baseline="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LG</a:t>
            </a:r>
            <a:r>
              <a:rPr lang="ko-KR" altLang="en-US" sz="1800" b="0" i="0" u="none" strike="noStrike" baseline="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디스플레이의 </a:t>
            </a:r>
            <a:r>
              <a:rPr lang="en-US" altLang="ko-KR" sz="1800" b="0" i="0" u="none" strike="noStrike" baseline="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sz="1800" b="0" i="0" u="none" strike="noStrike" baseline="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이슈 리스크 등에 대한 관리</a:t>
            </a:r>
            <a:r>
              <a:rPr lang="en-US" altLang="ko-KR" sz="1800" b="0" i="0" u="none" strike="noStrike" baseline="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·</a:t>
            </a:r>
            <a:r>
              <a:rPr lang="ko-KR" altLang="en-US" sz="1800" b="0" i="0" u="none" strike="noStrike" baseline="0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대응 시스템</a:t>
            </a:r>
            <a:endParaRPr lang="ko-KR" altLang="en-US" dirty="0">
              <a:solidFill>
                <a:srgbClr val="008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38AD30-8069-779E-ADD2-587305D31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6" y="2726506"/>
            <a:ext cx="6073245" cy="32464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8F9901-9529-436B-FDAB-CCF2DB396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178" y="2741772"/>
            <a:ext cx="5368709" cy="259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327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94FDC70-255D-41CE-8FFB-686B2FAB9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86" y="2017457"/>
            <a:ext cx="10742083" cy="9327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784887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/>
              <a:t>1-3. </a:t>
            </a:r>
            <a:r>
              <a:rPr lang="ko-KR" altLang="en-US" dirty="0" smtClean="0"/>
              <a:t>기업의 지배구조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585E21-BD4F-66F3-3A2E-FD1BA023E4DB}"/>
              </a:ext>
            </a:extLst>
          </p:cNvPr>
          <p:cNvSpPr txBox="1"/>
          <p:nvPr/>
        </p:nvSpPr>
        <p:spPr>
          <a:xfrm>
            <a:off x="695400" y="1412775"/>
            <a:ext cx="67687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넷플릭스 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‘</a:t>
            </a:r>
            <a:r>
              <a:rPr lang="ko-KR" altLang="en-US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기업 지배구조에 관한 보고서</a:t>
            </a:r>
            <a:r>
              <a:rPr lang="en-US" altLang="ko-KR" sz="2200" u="sng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’</a:t>
            </a:r>
            <a:endParaRPr lang="ko-KR" altLang="en-US" sz="2200" u="sng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D5EC09-0828-CF11-F400-1F7EB76B90D6}"/>
              </a:ext>
            </a:extLst>
          </p:cNvPr>
          <p:cNvSpPr txBox="1"/>
          <p:nvPr/>
        </p:nvSpPr>
        <p:spPr>
          <a:xfrm>
            <a:off x="6366005" y="6093296"/>
            <a:ext cx="5220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출처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: 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박영주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해외 미디어 기업의 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 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활동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- 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넷플릭스의 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ESG</a:t>
            </a:r>
            <a:r>
              <a:rPr lang="ko-KR" altLang="en-US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보고서 분석</a:t>
            </a:r>
            <a:r>
              <a:rPr lang="en-US" altLang="ko-KR" sz="12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ADLaM Display" panose="020F0502020204030204" pitchFamily="2" charset="0"/>
              </a:rPr>
              <a:t>, p.31</a:t>
            </a:r>
            <a:endParaRPr lang="ko-KR" altLang="en-US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F8DBAD-C9B3-159D-5D75-F61B6A242D74}"/>
              </a:ext>
            </a:extLst>
          </p:cNvPr>
          <p:cNvSpPr txBox="1"/>
          <p:nvPr/>
        </p:nvSpPr>
        <p:spPr>
          <a:xfrm>
            <a:off x="767498" y="2140525"/>
            <a:ext cx="10369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투명하고 윤리적인 지배구조를 위한 다양한 제도와 정책을 도입하여 운영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관련 보고서를 꾸준히 업데이트하며 공개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E5449A-3C23-97CC-7D6D-7F08A7454423}"/>
              </a:ext>
            </a:extLst>
          </p:cNvPr>
          <p:cNvSpPr txBox="1"/>
          <p:nvPr/>
        </p:nvSpPr>
        <p:spPr>
          <a:xfrm>
            <a:off x="6366005" y="3230974"/>
            <a:ext cx="52810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다양한 이해관계를 대표하는 이사진들이 참여하는 회의체를 정기적으로 개최함으로써 경영진이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기업의 </a:t>
            </a:r>
            <a:r>
              <a:rPr lang="en-US" altLang="ko-KR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및 경영 관련 운영 전략과 업무 동향</a:t>
            </a:r>
            <a:r>
              <a:rPr lang="en-US" altLang="ko-KR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정책 동향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함께 검토하고 회사가 당면한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주요 이슈에 대한 대응책을 논의</a:t>
            </a:r>
            <a:r>
              <a:rPr lang="en-US" altLang="ko-KR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소통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할 수 있는 기회를 제공하게 된다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이러한 다양한 회의체 운영을 통해 이사회와 조직 구성원들은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조직을 더 잘 이해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할 수 있으며 경영진들은 </a:t>
            </a:r>
            <a:r>
              <a:rPr lang="ko-KR" altLang="en-US" dirty="0">
                <a:solidFill>
                  <a:srgbClr val="008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조직 구성원을 생각을 파악하고 소통하며 성공적인 전략을 마련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할 수 있게 된다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3817A40-89C8-93CE-2ED0-C40A59C4B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3248255"/>
            <a:ext cx="5670605" cy="258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3211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A99A8"/>
        </a:solidFill>
        <a:ln>
          <a:noFill/>
        </a:ln>
      </a:spPr>
      <a:bodyPr rtlCol="0" anchor="ctr"/>
      <a:lstStyle>
        <a:defPPr algn="ctr">
          <a:defRPr sz="1300" dirty="0">
            <a:latin typeface="나눔바른고딕" panose="020B0603020101020101" pitchFamily="50" charset="-127"/>
            <a:ea typeface="나눔바른고딕" panose="020B0603020101020101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디자인 사용자 지정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45547</TotalTime>
  <Words>1931</Words>
  <Application>Microsoft Office PowerPoint</Application>
  <PresentationFormat>와이드스크린</PresentationFormat>
  <Paragraphs>186</Paragraphs>
  <Slides>26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26</vt:i4>
      </vt:variant>
    </vt:vector>
  </HeadingPairs>
  <TitlesOfParts>
    <vt:vector size="47" baseType="lpstr">
      <vt:lpstr>경기천년바탕 Bold</vt:lpstr>
      <vt:lpstr>Arial Nova</vt:lpstr>
      <vt:lpstr>Calibri</vt:lpstr>
      <vt:lpstr>경기천년제목 Medium</vt:lpstr>
      <vt:lpstr>Wingdings</vt:lpstr>
      <vt:lpstr>Arial</vt:lpstr>
      <vt:lpstr>HY헤드라인M</vt:lpstr>
      <vt:lpstr>Raleway Medium</vt:lpstr>
      <vt:lpstr>Noto Sans KR</vt:lpstr>
      <vt:lpstr>Calibri Light</vt:lpstr>
      <vt:lpstr>나눔바른고딕</vt:lpstr>
      <vt:lpstr>경기천년제목 Bold</vt:lpstr>
      <vt:lpstr>KoPubBatangPL</vt:lpstr>
      <vt:lpstr>ADLaM Display</vt:lpstr>
      <vt:lpstr>맑은 고딕</vt:lpstr>
      <vt:lpstr>Bebas Neue</vt:lpstr>
      <vt:lpstr>경기천년바탕 Regular</vt:lpstr>
      <vt:lpstr>Office 테마</vt:lpstr>
      <vt:lpstr>1_Office 테마</vt:lpstr>
      <vt:lpstr>디자인 사용자 지정</vt:lpstr>
      <vt:lpstr>1_디자인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Kyonggi Univ.</dc:creator>
  <cp:lastModifiedBy>PC</cp:lastModifiedBy>
  <cp:revision>1958</cp:revision>
  <cp:lastPrinted>2023-03-13T16:53:34Z</cp:lastPrinted>
  <dcterms:created xsi:type="dcterms:W3CDTF">2016-12-07T05:17:00Z</dcterms:created>
  <dcterms:modified xsi:type="dcterms:W3CDTF">2023-10-07T02:16:01Z</dcterms:modified>
</cp:coreProperties>
</file>